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3"/>
  </p:notesMasterIdLst>
  <p:sldIdLst>
    <p:sldId id="262" r:id="rId2"/>
    <p:sldId id="261" r:id="rId3"/>
    <p:sldId id="260" r:id="rId4"/>
    <p:sldId id="264" r:id="rId5"/>
    <p:sldId id="265" r:id="rId6"/>
    <p:sldId id="266" r:id="rId7"/>
    <p:sldId id="263" r:id="rId8"/>
    <p:sldId id="389" r:id="rId9"/>
    <p:sldId id="383" r:id="rId10"/>
    <p:sldId id="267" r:id="rId11"/>
    <p:sldId id="441" r:id="rId12"/>
    <p:sldId id="442" r:id="rId13"/>
    <p:sldId id="443" r:id="rId14"/>
    <p:sldId id="399" r:id="rId15"/>
    <p:sldId id="438" r:id="rId16"/>
    <p:sldId id="439" r:id="rId17"/>
    <p:sldId id="440" r:id="rId18"/>
    <p:sldId id="434" r:id="rId19"/>
    <p:sldId id="435" r:id="rId20"/>
    <p:sldId id="436" r:id="rId21"/>
    <p:sldId id="437" r:id="rId22"/>
    <p:sldId id="332" r:id="rId23"/>
    <p:sldId id="400" r:id="rId24"/>
    <p:sldId id="402" r:id="rId25"/>
    <p:sldId id="277" r:id="rId26"/>
    <p:sldId id="334" r:id="rId27"/>
    <p:sldId id="336" r:id="rId28"/>
    <p:sldId id="281" r:id="rId29"/>
    <p:sldId id="392" r:id="rId30"/>
    <p:sldId id="268" r:id="rId31"/>
    <p:sldId id="366" r:id="rId32"/>
    <p:sldId id="360" r:id="rId33"/>
    <p:sldId id="361" r:id="rId34"/>
    <p:sldId id="395" r:id="rId35"/>
    <p:sldId id="320" r:id="rId36"/>
    <p:sldId id="321" r:id="rId37"/>
    <p:sldId id="322" r:id="rId38"/>
    <p:sldId id="323" r:id="rId39"/>
    <p:sldId id="325" r:id="rId40"/>
    <p:sldId id="326" r:id="rId41"/>
    <p:sldId id="324" r:id="rId42"/>
    <p:sldId id="327" r:id="rId43"/>
    <p:sldId id="328" r:id="rId44"/>
    <p:sldId id="329" r:id="rId45"/>
    <p:sldId id="362" r:id="rId46"/>
    <p:sldId id="301" r:id="rId47"/>
    <p:sldId id="405" r:id="rId48"/>
    <p:sldId id="406" r:id="rId49"/>
    <p:sldId id="404" r:id="rId50"/>
    <p:sldId id="367" r:id="rId51"/>
    <p:sldId id="368" r:id="rId52"/>
    <p:sldId id="369" r:id="rId53"/>
    <p:sldId id="390" r:id="rId54"/>
    <p:sldId id="330" r:id="rId55"/>
    <p:sldId id="331" r:id="rId56"/>
    <p:sldId id="380" r:id="rId57"/>
    <p:sldId id="381" r:id="rId58"/>
    <p:sldId id="291" r:id="rId59"/>
    <p:sldId id="292" r:id="rId60"/>
    <p:sldId id="403" r:id="rId61"/>
    <p:sldId id="293" r:id="rId62"/>
    <p:sldId id="364" r:id="rId63"/>
    <p:sldId id="365" r:id="rId64"/>
    <p:sldId id="285" r:id="rId65"/>
    <p:sldId id="363" r:id="rId66"/>
    <p:sldId id="283" r:id="rId67"/>
    <p:sldId id="373" r:id="rId68"/>
    <p:sldId id="377" r:id="rId69"/>
    <p:sldId id="378" r:id="rId70"/>
    <p:sldId id="379" r:id="rId71"/>
    <p:sldId id="476" r:id="rId72"/>
    <p:sldId id="477" r:id="rId73"/>
    <p:sldId id="478" r:id="rId74"/>
    <p:sldId id="479" r:id="rId75"/>
    <p:sldId id="487" r:id="rId76"/>
    <p:sldId id="396" r:id="rId77"/>
    <p:sldId id="375" r:id="rId78"/>
    <p:sldId id="284" r:id="rId79"/>
    <p:sldId id="286" r:id="rId80"/>
    <p:sldId id="316" r:id="rId81"/>
    <p:sldId id="318" r:id="rId82"/>
    <p:sldId id="374" r:id="rId83"/>
    <p:sldId id="288" r:id="rId84"/>
    <p:sldId id="296" r:id="rId85"/>
    <p:sldId id="269" r:id="rId86"/>
    <p:sldId id="409" r:id="rId87"/>
    <p:sldId id="411" r:id="rId88"/>
    <p:sldId id="412" r:id="rId89"/>
    <p:sldId id="413" r:id="rId90"/>
    <p:sldId id="444" r:id="rId91"/>
    <p:sldId id="419" r:id="rId92"/>
    <p:sldId id="445" r:id="rId93"/>
    <p:sldId id="446" r:id="rId94"/>
    <p:sldId id="447" r:id="rId95"/>
    <p:sldId id="448" r:id="rId96"/>
    <p:sldId id="449" r:id="rId97"/>
    <p:sldId id="450" r:id="rId98"/>
    <p:sldId id="410" r:id="rId99"/>
    <p:sldId id="414" r:id="rId100"/>
    <p:sldId id="415" r:id="rId101"/>
    <p:sldId id="416" r:id="rId102"/>
    <p:sldId id="417" r:id="rId103"/>
    <p:sldId id="420" r:id="rId104"/>
    <p:sldId id="421" r:id="rId105"/>
    <p:sldId id="422" r:id="rId106"/>
    <p:sldId id="451" r:id="rId107"/>
    <p:sldId id="452" r:id="rId108"/>
    <p:sldId id="428" r:id="rId109"/>
    <p:sldId id="429" r:id="rId110"/>
    <p:sldId id="464" r:id="rId111"/>
    <p:sldId id="455" r:id="rId112"/>
    <p:sldId id="346" r:id="rId113"/>
    <p:sldId id="397" r:id="rId114"/>
    <p:sldId id="457" r:id="rId115"/>
    <p:sldId id="458" r:id="rId116"/>
    <p:sldId id="459" r:id="rId117"/>
    <p:sldId id="348" r:id="rId118"/>
    <p:sldId id="372" r:id="rId119"/>
    <p:sldId id="460" r:id="rId120"/>
    <p:sldId id="461" r:id="rId121"/>
    <p:sldId id="462" r:id="rId122"/>
    <p:sldId id="338" r:id="rId123"/>
    <p:sldId id="276" r:id="rId124"/>
    <p:sldId id="345" r:id="rId125"/>
    <p:sldId id="333" r:id="rId126"/>
    <p:sldId id="337" r:id="rId127"/>
    <p:sldId id="343" r:id="rId128"/>
    <p:sldId id="401" r:id="rId129"/>
    <p:sldId id="270" r:id="rId130"/>
    <p:sldId id="465" r:id="rId131"/>
    <p:sldId id="474" r:id="rId132"/>
    <p:sldId id="279" r:id="rId133"/>
    <p:sldId id="280" r:id="rId134"/>
    <p:sldId id="312" r:id="rId135"/>
    <p:sldId id="271" r:id="rId136"/>
    <p:sldId id="382" r:id="rId137"/>
    <p:sldId id="391" r:id="rId138"/>
    <p:sldId id="305" r:id="rId139"/>
    <p:sldId id="306" r:id="rId140"/>
    <p:sldId id="307" r:id="rId141"/>
    <p:sldId id="309" r:id="rId142"/>
    <p:sldId id="480" r:id="rId143"/>
    <p:sldId id="481" r:id="rId144"/>
    <p:sldId id="272" r:id="rId145"/>
    <p:sldId id="471" r:id="rId146"/>
    <p:sldId id="472" r:id="rId147"/>
    <p:sldId id="473" r:id="rId148"/>
    <p:sldId id="466" r:id="rId149"/>
    <p:sldId id="467" r:id="rId150"/>
    <p:sldId id="388" r:id="rId151"/>
    <p:sldId id="468" r:id="rId152"/>
    <p:sldId id="469" r:id="rId153"/>
    <p:sldId id="470" r:id="rId154"/>
    <p:sldId id="386" r:id="rId155"/>
    <p:sldId id="351" r:id="rId156"/>
    <p:sldId id="273" r:id="rId157"/>
    <p:sldId id="275" r:id="rId158"/>
    <p:sldId id="355" r:id="rId159"/>
    <p:sldId id="352" r:id="rId160"/>
    <p:sldId id="353" r:id="rId161"/>
    <p:sldId id="398" r:id="rId162"/>
    <p:sldId id="407" r:id="rId163"/>
    <p:sldId id="408" r:id="rId164"/>
    <p:sldId id="482" r:id="rId165"/>
    <p:sldId id="493" r:id="rId166"/>
    <p:sldId id="490" r:id="rId167"/>
    <p:sldId id="491" r:id="rId168"/>
    <p:sldId id="489" r:id="rId169"/>
    <p:sldId id="492" r:id="rId170"/>
    <p:sldId id="497" r:id="rId171"/>
    <p:sldId id="488" r:id="rId17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0505" autoAdjust="0"/>
    <p:restoredTop sz="94671" autoAdjust="0"/>
  </p:normalViewPr>
  <p:slideViewPr>
    <p:cSldViewPr>
      <p:cViewPr varScale="1">
        <p:scale>
          <a:sx n="91" d="100"/>
          <a:sy n="91" d="100"/>
        </p:scale>
        <p:origin x="629" y="67"/>
      </p:cViewPr>
      <p:guideLst>
        <p:guide orient="horz" pos="2160"/>
        <p:guide pos="2880"/>
      </p:guideLst>
    </p:cSldViewPr>
  </p:slideViewPr>
  <p:outlineViewPr>
    <p:cViewPr>
      <p:scale>
        <a:sx n="33" d="100"/>
        <a:sy n="33" d="100"/>
      </p:scale>
      <p:origin x="0" y="41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47D77B7-69DC-4394-9DA8-68F8FB81B982}" type="datetimeFigureOut">
              <a:rPr lang="en-US" smtClean="0"/>
              <a:t>2/4/2016</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B7A811A-B0AC-4C48-AFC6-EDA785DE4703}" type="slidenum">
              <a:rPr lang="en-US" smtClean="0"/>
              <a:t>‹#›</a:t>
            </a:fld>
            <a:endParaRPr lang="en-US" dirty="0"/>
          </a:p>
        </p:txBody>
      </p:sp>
    </p:spTree>
    <p:extLst>
      <p:ext uri="{BB962C8B-B14F-4D97-AF65-F5344CB8AC3E}">
        <p14:creationId xmlns:p14="http://schemas.microsoft.com/office/powerpoint/2010/main" val="3161450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7A811A-B0AC-4C48-AFC6-EDA785DE4703}" type="slidenum">
              <a:rPr lang="en-US" smtClean="0"/>
              <a:t>55</a:t>
            </a:fld>
            <a:endParaRPr lang="en-US" dirty="0"/>
          </a:p>
        </p:txBody>
      </p:sp>
    </p:spTree>
    <p:extLst>
      <p:ext uri="{BB962C8B-B14F-4D97-AF65-F5344CB8AC3E}">
        <p14:creationId xmlns:p14="http://schemas.microsoft.com/office/powerpoint/2010/main" val="267827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7A811A-B0AC-4C48-AFC6-EDA785DE4703}" type="slidenum">
              <a:rPr lang="en-US" smtClean="0"/>
              <a:t>78</a:t>
            </a:fld>
            <a:endParaRPr lang="en-US" dirty="0"/>
          </a:p>
        </p:txBody>
      </p:sp>
    </p:spTree>
    <p:extLst>
      <p:ext uri="{BB962C8B-B14F-4D97-AF65-F5344CB8AC3E}">
        <p14:creationId xmlns:p14="http://schemas.microsoft.com/office/powerpoint/2010/main" val="587394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7A811A-B0AC-4C48-AFC6-EDA785DE4703}" type="slidenum">
              <a:rPr lang="en-US" smtClean="0"/>
              <a:t>148</a:t>
            </a:fld>
            <a:endParaRPr lang="en-US" dirty="0"/>
          </a:p>
        </p:txBody>
      </p:sp>
    </p:spTree>
    <p:extLst>
      <p:ext uri="{BB962C8B-B14F-4D97-AF65-F5344CB8AC3E}">
        <p14:creationId xmlns:p14="http://schemas.microsoft.com/office/powerpoint/2010/main" val="62862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6B34E-D2FB-41AB-9997-96440F7E303F}" type="slidenum">
              <a:rPr lang="en-US" smtClean="0"/>
              <a:t>159</a:t>
            </a:fld>
            <a:endParaRPr lang="en-US" dirty="0"/>
          </a:p>
        </p:txBody>
      </p:sp>
    </p:spTree>
    <p:extLst>
      <p:ext uri="{BB962C8B-B14F-4D97-AF65-F5344CB8AC3E}">
        <p14:creationId xmlns:p14="http://schemas.microsoft.com/office/powerpoint/2010/main" val="411114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3774480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175611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3982971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379545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271953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232200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204195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186200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183037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256533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B819-1FBA-4A0C-B303-11D47B7BDD87}" type="datetimeFigureOut">
              <a:rPr lang="en-US" smtClean="0"/>
              <a:t>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13DBD-171B-4B5B-A99A-EB8D37A640E8}" type="slidenum">
              <a:rPr lang="en-US" smtClean="0"/>
              <a:t>‹#›</a:t>
            </a:fld>
            <a:endParaRPr lang="en-US" dirty="0"/>
          </a:p>
        </p:txBody>
      </p:sp>
    </p:spTree>
    <p:extLst>
      <p:ext uri="{BB962C8B-B14F-4D97-AF65-F5344CB8AC3E}">
        <p14:creationId xmlns:p14="http://schemas.microsoft.com/office/powerpoint/2010/main" val="168642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CB819-1FBA-4A0C-B303-11D47B7BDD87}" type="datetimeFigureOut">
              <a:rPr lang="en-US" smtClean="0"/>
              <a:t>2/4/2016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13DBD-171B-4B5B-A99A-EB8D37A640E8}" type="slidenum">
              <a:rPr lang="en-US" smtClean="0"/>
              <a:t>‹#›</a:t>
            </a:fld>
            <a:endParaRPr lang="en-US" dirty="0"/>
          </a:p>
        </p:txBody>
      </p:sp>
    </p:spTree>
    <p:extLst>
      <p:ext uri="{BB962C8B-B14F-4D97-AF65-F5344CB8AC3E}">
        <p14:creationId xmlns:p14="http://schemas.microsoft.com/office/powerpoint/2010/main" val="3046824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10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g"/></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12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128.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4.JPG"/><Relationship Id="rId4" Type="http://schemas.openxmlformats.org/officeDocument/2006/relationships/image" Target="../media/image146.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3.JPG"/><Relationship Id="rId5" Type="http://schemas.openxmlformats.org/officeDocument/2006/relationships/image" Target="../media/image142.jpeg"/><Relationship Id="rId4" Type="http://schemas.openxmlformats.org/officeDocument/2006/relationships/image" Target="../media/image144.JPG"/></Relationships>
</file>

<file path=ppt/slides/_rels/slide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0.JPG"/><Relationship Id="rId4" Type="http://schemas.openxmlformats.org/officeDocument/2006/relationships/image" Target="../media/image149.JPG"/></Relationships>
</file>

<file path=ppt/slides/_rels/slide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3.jpg"/><Relationship Id="rId1" Type="http://schemas.openxmlformats.org/officeDocument/2006/relationships/slideLayout" Target="../slideLayouts/slideLayout2.xml"/><Relationship Id="rId4" Type="http://schemas.openxmlformats.org/officeDocument/2006/relationships/image" Target="../media/image154.jpg"/></Relationships>
</file>

<file path=ppt/slides/_rels/slide16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3.jpg"/></Relationships>
</file>

<file path=ppt/slides/_rels/slide163.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image" Target="../media/image15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G"/></Relationships>
</file>

<file path=ppt/slides/_rels/slide16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4.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2.JPG"/><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277" y="3504563"/>
            <a:ext cx="2997500" cy="29724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057913"/>
            <a:ext cx="2137519" cy="2137519"/>
          </a:xfrm>
          <a:prstGeom prst="rect">
            <a:avLst/>
          </a:prstGeom>
        </p:spPr>
      </p:pic>
      <p:sp>
        <p:nvSpPr>
          <p:cNvPr id="7" name="TextBox 6"/>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066800"/>
            <a:ext cx="3838086" cy="4648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335" y="5975868"/>
            <a:ext cx="2409825" cy="514350"/>
          </a:xfrm>
          <a:prstGeom prst="rect">
            <a:avLst/>
          </a:prstGeom>
        </p:spPr>
      </p:pic>
    </p:spTree>
    <p:extLst>
      <p:ext uri="{BB962C8B-B14F-4D97-AF65-F5344CB8AC3E}">
        <p14:creationId xmlns:p14="http://schemas.microsoft.com/office/powerpoint/2010/main" val="3050025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 y="2772446"/>
            <a:ext cx="9144000" cy="1015663"/>
          </a:xfrm>
          <a:prstGeom prst="rect">
            <a:avLst/>
          </a:prstGeom>
          <a:noFill/>
        </p:spPr>
        <p:txBody>
          <a:bodyPr wrap="square" rtlCol="0">
            <a:spAutoFit/>
          </a:bodyPr>
          <a:lstStyle/>
          <a:p>
            <a:pPr algn="ctr"/>
            <a:r>
              <a:rPr lang="en-US" sz="6000" dirty="0" smtClean="0"/>
              <a:t>System One-Line Diagrams</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457200" y="1688068"/>
            <a:ext cx="8382000" cy="369332"/>
          </a:xfrm>
          <a:prstGeom prst="rect">
            <a:avLst/>
          </a:prstGeom>
          <a:noFill/>
        </p:spPr>
        <p:txBody>
          <a:bodyPr wrap="square" rtlCol="0">
            <a:spAutoFit/>
          </a:bodyPr>
          <a:lstStyle/>
          <a:p>
            <a:r>
              <a:rPr lang="en-US" dirty="0" smtClean="0"/>
              <a:t>There is one SEL Relay that protects from Over Current: SEL 551 (Shown) OR SEL 451 </a:t>
            </a:r>
            <a:endParaRPr lang="en-US" dirty="0"/>
          </a:p>
        </p:txBody>
      </p:sp>
      <p:sp>
        <p:nvSpPr>
          <p:cNvPr id="36" name="TextBox 35"/>
          <p:cNvSpPr txBox="1"/>
          <p:nvPr/>
        </p:nvSpPr>
        <p:spPr>
          <a:xfrm>
            <a:off x="5553789" y="4876800"/>
            <a:ext cx="3590211" cy="646331"/>
          </a:xfrm>
          <a:prstGeom prst="rect">
            <a:avLst/>
          </a:prstGeom>
          <a:noFill/>
        </p:spPr>
        <p:txBody>
          <a:bodyPr wrap="square" rtlCol="0">
            <a:spAutoFit/>
          </a:bodyPr>
          <a:lstStyle/>
          <a:p>
            <a:r>
              <a:rPr lang="en-US" dirty="0" smtClean="0"/>
              <a:t>High Side Back-up Over Current Relay SEL 551</a:t>
            </a:r>
            <a:endParaRPr lang="en-US" dirty="0"/>
          </a:p>
        </p:txBody>
      </p:sp>
      <p:sp>
        <p:nvSpPr>
          <p:cNvPr id="39" name="TextBox 38"/>
          <p:cNvSpPr txBox="1"/>
          <p:nvPr/>
        </p:nvSpPr>
        <p:spPr>
          <a:xfrm>
            <a:off x="5553790" y="2971800"/>
            <a:ext cx="3590210" cy="369332"/>
          </a:xfrm>
          <a:prstGeom prst="rect">
            <a:avLst/>
          </a:prstGeom>
          <a:noFill/>
        </p:spPr>
        <p:txBody>
          <a:bodyPr wrap="square" rtlCol="0">
            <a:spAutoFit/>
          </a:bodyPr>
          <a:lstStyle/>
          <a:p>
            <a:r>
              <a:rPr lang="en-US" dirty="0" smtClean="0"/>
              <a:t>Differential Relay SEL 587</a:t>
            </a:r>
            <a:endParaRPr lang="en-US" dirty="0"/>
          </a:p>
        </p:txBody>
      </p:sp>
      <p:sp>
        <p:nvSpPr>
          <p:cNvPr id="40" name="TextBox 39"/>
          <p:cNvSpPr txBox="1"/>
          <p:nvPr/>
        </p:nvSpPr>
        <p:spPr>
          <a:xfrm>
            <a:off x="152400" y="1066800"/>
            <a:ext cx="8915400" cy="584775"/>
          </a:xfrm>
          <a:prstGeom prst="rect">
            <a:avLst/>
          </a:prstGeom>
          <a:noFill/>
        </p:spPr>
        <p:txBody>
          <a:bodyPr wrap="square" rtlCol="0">
            <a:spAutoFit/>
          </a:bodyPr>
          <a:lstStyle/>
          <a:p>
            <a:r>
              <a:rPr lang="en-US" sz="3200" b="1" dirty="0" smtClean="0"/>
              <a:t>SEL: High Side Back-up Over Current </a:t>
            </a:r>
            <a:endParaRPr lang="en-US" sz="3200" b="1"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09800"/>
            <a:ext cx="2941377" cy="4545842"/>
          </a:xfrm>
          <a:prstGeom prst="rect">
            <a:avLst/>
          </a:prstGeom>
        </p:spPr>
      </p:pic>
      <p:cxnSp>
        <p:nvCxnSpPr>
          <p:cNvPr id="23" name="Straight Arrow Connector 22"/>
          <p:cNvCxnSpPr/>
          <p:nvPr/>
        </p:nvCxnSpPr>
        <p:spPr>
          <a:xfrm flipH="1">
            <a:off x="1371600" y="3200400"/>
            <a:ext cx="4182190" cy="1219200"/>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6" idx="1"/>
          </p:cNvCxnSpPr>
          <p:nvPr/>
        </p:nvCxnSpPr>
        <p:spPr>
          <a:xfrm flipH="1" flipV="1">
            <a:off x="2971800" y="4724400"/>
            <a:ext cx="2581989" cy="475566"/>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28800" y="4191000"/>
            <a:ext cx="1137571"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23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right)">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8" y="956127"/>
            <a:ext cx="9040090" cy="4145930"/>
          </a:xfrm>
          <a:prstGeom prst="rect">
            <a:avLst/>
          </a:prstGeom>
        </p:spPr>
      </p:pic>
      <p:cxnSp>
        <p:nvCxnSpPr>
          <p:cNvPr id="6" name="Straight Arrow Connector 5"/>
          <p:cNvCxnSpPr/>
          <p:nvPr/>
        </p:nvCxnSpPr>
        <p:spPr>
          <a:xfrm flipV="1">
            <a:off x="381000" y="2514600"/>
            <a:ext cx="1981200" cy="274262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41358" y="5257224"/>
            <a:ext cx="9040090" cy="646331"/>
          </a:xfrm>
          <a:prstGeom prst="rect">
            <a:avLst/>
          </a:prstGeom>
          <a:noFill/>
        </p:spPr>
        <p:txBody>
          <a:bodyPr wrap="square" rtlCol="0">
            <a:spAutoFit/>
          </a:bodyPr>
          <a:lstStyle/>
          <a:p>
            <a:r>
              <a:rPr lang="en-US" dirty="0" smtClean="0"/>
              <a:t>If there is a fault on the ITS system one of the A, B, C, or N Lights will be illuminated. </a:t>
            </a:r>
          </a:p>
          <a:p>
            <a:r>
              <a:rPr lang="en-US" dirty="0" smtClean="0"/>
              <a:t>			A, B, C, N = 3, 2, 1, 4</a:t>
            </a:r>
            <a:endParaRPr lang="en-US" dirty="0"/>
          </a:p>
        </p:txBody>
      </p:sp>
    </p:spTree>
    <p:extLst>
      <p:ext uri="{BB962C8B-B14F-4D97-AF65-F5344CB8AC3E}">
        <p14:creationId xmlns:p14="http://schemas.microsoft.com/office/powerpoint/2010/main" val="67787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152400" y="1524000"/>
            <a:ext cx="8763000" cy="646331"/>
          </a:xfrm>
          <a:prstGeom prst="rect">
            <a:avLst/>
          </a:prstGeom>
          <a:noFill/>
        </p:spPr>
        <p:txBody>
          <a:bodyPr wrap="square" rtlCol="0">
            <a:spAutoFit/>
          </a:bodyPr>
          <a:lstStyle/>
          <a:p>
            <a:r>
              <a:rPr lang="en-US" dirty="0" smtClean="0"/>
              <a:t>The SEL 551 (OR 451) get their amp readings from the 3 High Side Bushing CT’s and the #4 Bushing CT on the Low side. The same way that the electromechanical relays do.</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189" t="9527" r="4813" b="9455"/>
          <a:stretch/>
        </p:blipFill>
        <p:spPr>
          <a:xfrm>
            <a:off x="1600200" y="2144173"/>
            <a:ext cx="5345891" cy="4818831"/>
          </a:xfrm>
          <a:prstGeom prst="rect">
            <a:avLst/>
          </a:prstGeom>
        </p:spPr>
      </p:pic>
      <p:cxnSp>
        <p:nvCxnSpPr>
          <p:cNvPr id="8" name="Straight Arrow Connector 7"/>
          <p:cNvCxnSpPr/>
          <p:nvPr/>
        </p:nvCxnSpPr>
        <p:spPr>
          <a:xfrm flipH="1">
            <a:off x="5257799" y="2971800"/>
            <a:ext cx="1828801" cy="757412"/>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7086600" y="2781300"/>
            <a:ext cx="2057400" cy="381000"/>
          </a:xfrm>
          <a:prstGeom prst="rect">
            <a:avLst/>
          </a:prstGeom>
          <a:noFill/>
        </p:spPr>
        <p:txBody>
          <a:bodyPr wrap="square" rtlCol="0">
            <a:spAutoFit/>
          </a:bodyPr>
          <a:lstStyle/>
          <a:p>
            <a:r>
              <a:rPr lang="en-US" dirty="0" smtClean="0"/>
              <a:t>H.S.B.U.O.C. #1</a:t>
            </a:r>
            <a:endParaRPr lang="en-US" dirty="0"/>
          </a:p>
        </p:txBody>
      </p:sp>
      <p:cxnSp>
        <p:nvCxnSpPr>
          <p:cNvPr id="17" name="Straight Arrow Connector 16"/>
          <p:cNvCxnSpPr/>
          <p:nvPr/>
        </p:nvCxnSpPr>
        <p:spPr>
          <a:xfrm flipH="1">
            <a:off x="4831124" y="3996873"/>
            <a:ext cx="2255476" cy="556715"/>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7086600" y="3803883"/>
            <a:ext cx="2057400" cy="381000"/>
          </a:xfrm>
          <a:prstGeom prst="rect">
            <a:avLst/>
          </a:prstGeom>
          <a:noFill/>
        </p:spPr>
        <p:txBody>
          <a:bodyPr wrap="square" rtlCol="0">
            <a:spAutoFit/>
          </a:bodyPr>
          <a:lstStyle/>
          <a:p>
            <a:r>
              <a:rPr lang="en-US" dirty="0" smtClean="0"/>
              <a:t>H.S.B.U.O.C. #2</a:t>
            </a:r>
            <a:endParaRPr lang="en-US" dirty="0"/>
          </a:p>
        </p:txBody>
      </p:sp>
      <p:cxnSp>
        <p:nvCxnSpPr>
          <p:cNvPr id="22" name="Straight Arrow Connector 21"/>
          <p:cNvCxnSpPr/>
          <p:nvPr/>
        </p:nvCxnSpPr>
        <p:spPr>
          <a:xfrm flipH="1">
            <a:off x="4273145" y="4991100"/>
            <a:ext cx="2825966" cy="533400"/>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4" name="TextBox 23"/>
          <p:cNvSpPr txBox="1"/>
          <p:nvPr/>
        </p:nvSpPr>
        <p:spPr>
          <a:xfrm>
            <a:off x="7099110" y="4800600"/>
            <a:ext cx="2057400" cy="381000"/>
          </a:xfrm>
          <a:prstGeom prst="rect">
            <a:avLst/>
          </a:prstGeom>
          <a:noFill/>
        </p:spPr>
        <p:txBody>
          <a:bodyPr wrap="square" rtlCol="0">
            <a:spAutoFit/>
          </a:bodyPr>
          <a:lstStyle/>
          <a:p>
            <a:r>
              <a:rPr lang="en-US" dirty="0" smtClean="0"/>
              <a:t>H.S.B.U.O.C. #3</a:t>
            </a:r>
            <a:endParaRPr lang="en-US" dirty="0"/>
          </a:p>
        </p:txBody>
      </p:sp>
      <p:cxnSp>
        <p:nvCxnSpPr>
          <p:cNvPr id="26" name="Straight Arrow Connector 25"/>
          <p:cNvCxnSpPr>
            <a:stCxn id="27" idx="3"/>
          </p:cNvCxnSpPr>
          <p:nvPr/>
        </p:nvCxnSpPr>
        <p:spPr>
          <a:xfrm>
            <a:off x="1600200" y="2965966"/>
            <a:ext cx="2133600" cy="39421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27708" y="2781300"/>
            <a:ext cx="1572492" cy="369332"/>
          </a:xfrm>
          <a:prstGeom prst="rect">
            <a:avLst/>
          </a:prstGeom>
          <a:noFill/>
        </p:spPr>
        <p:txBody>
          <a:bodyPr wrap="square" rtlCol="0">
            <a:spAutoFit/>
          </a:bodyPr>
          <a:lstStyle/>
          <a:p>
            <a:r>
              <a:rPr lang="en-US" dirty="0"/>
              <a:t>L</a:t>
            </a:r>
            <a:r>
              <a:rPr lang="en-US" dirty="0" smtClean="0"/>
              <a:t>.S.B.U.O.C. #4</a:t>
            </a:r>
            <a:endParaRPr lang="en-US" dirty="0"/>
          </a:p>
        </p:txBody>
      </p:sp>
      <p:sp>
        <p:nvSpPr>
          <p:cNvPr id="32" name="Oval 31"/>
          <p:cNvSpPr/>
          <p:nvPr/>
        </p:nvSpPr>
        <p:spPr>
          <a:xfrm>
            <a:off x="3733800" y="3150632"/>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4831124" y="3569732"/>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flipH="1">
            <a:off x="4385591" y="4394108"/>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flipH="1">
            <a:off x="3846470" y="5365020"/>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152400" y="1066800"/>
            <a:ext cx="8915400" cy="584775"/>
          </a:xfrm>
          <a:prstGeom prst="rect">
            <a:avLst/>
          </a:prstGeom>
          <a:noFill/>
        </p:spPr>
        <p:txBody>
          <a:bodyPr wrap="square" rtlCol="0">
            <a:spAutoFit/>
          </a:bodyPr>
          <a:lstStyle/>
          <a:p>
            <a:r>
              <a:rPr lang="en-US" sz="3200" b="1" dirty="0" smtClean="0"/>
              <a:t>SEL: High Side Back-up Over Current </a:t>
            </a:r>
            <a:endParaRPr lang="en-US" sz="3200" b="1" dirty="0"/>
          </a:p>
        </p:txBody>
      </p:sp>
    </p:spTree>
    <p:extLst>
      <p:ext uri="{BB962C8B-B14F-4D97-AF65-F5344CB8AC3E}">
        <p14:creationId xmlns:p14="http://schemas.microsoft.com/office/powerpoint/2010/main" val="34074908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65" t="9289" r="7833" b="10332"/>
          <a:stretch/>
        </p:blipFill>
        <p:spPr>
          <a:xfrm>
            <a:off x="182880" y="1066800"/>
            <a:ext cx="8138160" cy="4480560"/>
          </a:xfrm>
          <a:prstGeom prst="rect">
            <a:avLst/>
          </a:prstGeom>
        </p:spPr>
      </p:pic>
      <p:sp>
        <p:nvSpPr>
          <p:cNvPr id="7" name="TextBox 6"/>
          <p:cNvSpPr txBox="1"/>
          <p:nvPr/>
        </p:nvSpPr>
        <p:spPr>
          <a:xfrm>
            <a:off x="381000" y="5715000"/>
            <a:ext cx="8153400" cy="923330"/>
          </a:xfrm>
          <a:prstGeom prst="rect">
            <a:avLst/>
          </a:prstGeom>
          <a:noFill/>
        </p:spPr>
        <p:txBody>
          <a:bodyPr wrap="square" rtlCol="0">
            <a:spAutoFit/>
          </a:bodyPr>
          <a:lstStyle/>
          <a:p>
            <a:r>
              <a:rPr lang="en-US" dirty="0" smtClean="0"/>
              <a:t>If there is a differential fault, the SEL 587 will recognize it and open the AIM Switch.</a:t>
            </a:r>
          </a:p>
          <a:p>
            <a:r>
              <a:rPr lang="en-US" dirty="0" smtClean="0"/>
              <a:t>The “87” Light will illuminate.</a:t>
            </a:r>
            <a:endParaRPr lang="en-US" dirty="0"/>
          </a:p>
          <a:p>
            <a:endParaRPr lang="en-US" dirty="0"/>
          </a:p>
        </p:txBody>
      </p:sp>
      <p:cxnSp>
        <p:nvCxnSpPr>
          <p:cNvPr id="10" name="Straight Arrow Connector 9"/>
          <p:cNvCxnSpPr/>
          <p:nvPr/>
        </p:nvCxnSpPr>
        <p:spPr>
          <a:xfrm flipV="1">
            <a:off x="585354" y="3307080"/>
            <a:ext cx="1319646" cy="240792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901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65" t="9289" r="7833" b="10332"/>
          <a:stretch/>
        </p:blipFill>
        <p:spPr>
          <a:xfrm>
            <a:off x="182880" y="1066800"/>
            <a:ext cx="8138160" cy="4480560"/>
          </a:xfrm>
          <a:prstGeom prst="rect">
            <a:avLst/>
          </a:prstGeom>
        </p:spPr>
      </p:pic>
      <p:sp>
        <p:nvSpPr>
          <p:cNvPr id="7" name="TextBox 6"/>
          <p:cNvSpPr txBox="1"/>
          <p:nvPr/>
        </p:nvSpPr>
        <p:spPr>
          <a:xfrm>
            <a:off x="381000" y="5715000"/>
            <a:ext cx="8153400" cy="1477328"/>
          </a:xfrm>
          <a:prstGeom prst="rect">
            <a:avLst/>
          </a:prstGeom>
          <a:noFill/>
        </p:spPr>
        <p:txBody>
          <a:bodyPr wrap="square" rtlCol="0">
            <a:spAutoFit/>
          </a:bodyPr>
          <a:lstStyle/>
          <a:p>
            <a:r>
              <a:rPr lang="en-US" dirty="0" smtClean="0"/>
              <a:t>The SEL 587 can also be used to detect H.S.B.U.O.C. Faults.  If there is a High side back-up over current fault, you could have a light on one of the A,B,C,N LEDs. </a:t>
            </a:r>
            <a:r>
              <a:rPr lang="en-US" b="1" dirty="0" smtClean="0">
                <a:solidFill>
                  <a:srgbClr val="FF0000"/>
                </a:solidFill>
              </a:rPr>
              <a:t>This does not mean that you have a differential fault. The“87” LED will illuminate if there is a differential fault.</a:t>
            </a:r>
            <a:endParaRPr lang="en-US" b="1" dirty="0">
              <a:solidFill>
                <a:srgbClr val="FF0000"/>
              </a:solidFill>
            </a:endParaRPr>
          </a:p>
          <a:p>
            <a:endParaRPr lang="en-US" dirty="0"/>
          </a:p>
        </p:txBody>
      </p:sp>
      <p:cxnSp>
        <p:nvCxnSpPr>
          <p:cNvPr id="8" name="Straight Arrow Connector 7"/>
          <p:cNvCxnSpPr/>
          <p:nvPr/>
        </p:nvCxnSpPr>
        <p:spPr>
          <a:xfrm flipV="1">
            <a:off x="585354" y="3429000"/>
            <a:ext cx="2386446" cy="22860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990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152400" y="1524000"/>
            <a:ext cx="8763000" cy="646331"/>
          </a:xfrm>
          <a:prstGeom prst="rect">
            <a:avLst/>
          </a:prstGeom>
          <a:noFill/>
        </p:spPr>
        <p:txBody>
          <a:bodyPr wrap="square" rtlCol="0">
            <a:spAutoFit/>
          </a:bodyPr>
          <a:lstStyle/>
          <a:p>
            <a:r>
              <a:rPr lang="en-US" dirty="0" smtClean="0"/>
              <a:t>The SEL 587 gets its amp readings from the 3 High Side Bushing CTs and the 3 Low Side Bushing CTs. The same way that the electromechanical differential relays do.</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189" t="9527" r="4813" b="9455"/>
          <a:stretch/>
        </p:blipFill>
        <p:spPr>
          <a:xfrm>
            <a:off x="1600200" y="2144173"/>
            <a:ext cx="5345891" cy="4818831"/>
          </a:xfrm>
          <a:prstGeom prst="rect">
            <a:avLst/>
          </a:prstGeom>
        </p:spPr>
      </p:pic>
      <p:cxnSp>
        <p:nvCxnSpPr>
          <p:cNvPr id="8" name="Straight Arrow Connector 7"/>
          <p:cNvCxnSpPr/>
          <p:nvPr/>
        </p:nvCxnSpPr>
        <p:spPr>
          <a:xfrm flipH="1">
            <a:off x="5257799" y="2971800"/>
            <a:ext cx="1828801" cy="757412"/>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7086600" y="2781300"/>
            <a:ext cx="2209800" cy="369332"/>
          </a:xfrm>
          <a:prstGeom prst="rect">
            <a:avLst/>
          </a:prstGeom>
          <a:noFill/>
        </p:spPr>
        <p:txBody>
          <a:bodyPr wrap="square" rtlCol="0">
            <a:spAutoFit/>
          </a:bodyPr>
          <a:lstStyle/>
          <a:p>
            <a:r>
              <a:rPr lang="en-US" dirty="0" smtClean="0"/>
              <a:t>Differential 51</a:t>
            </a:r>
            <a:endParaRPr lang="en-US" dirty="0"/>
          </a:p>
        </p:txBody>
      </p:sp>
      <p:cxnSp>
        <p:nvCxnSpPr>
          <p:cNvPr id="17" name="Straight Arrow Connector 16"/>
          <p:cNvCxnSpPr/>
          <p:nvPr/>
        </p:nvCxnSpPr>
        <p:spPr>
          <a:xfrm flipH="1">
            <a:off x="4831124" y="3996873"/>
            <a:ext cx="2255476" cy="556715"/>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7086600" y="3803883"/>
            <a:ext cx="2057400" cy="381000"/>
          </a:xfrm>
          <a:prstGeom prst="rect">
            <a:avLst/>
          </a:prstGeom>
          <a:noFill/>
        </p:spPr>
        <p:txBody>
          <a:bodyPr wrap="square" rtlCol="0">
            <a:spAutoFit/>
          </a:bodyPr>
          <a:lstStyle/>
          <a:p>
            <a:r>
              <a:rPr lang="en-US" dirty="0"/>
              <a:t>Differential </a:t>
            </a:r>
            <a:r>
              <a:rPr lang="en-US" dirty="0" smtClean="0"/>
              <a:t>52</a:t>
            </a:r>
            <a:endParaRPr lang="en-US" dirty="0"/>
          </a:p>
        </p:txBody>
      </p:sp>
      <p:cxnSp>
        <p:nvCxnSpPr>
          <p:cNvPr id="22" name="Straight Arrow Connector 21"/>
          <p:cNvCxnSpPr/>
          <p:nvPr/>
        </p:nvCxnSpPr>
        <p:spPr>
          <a:xfrm flipH="1">
            <a:off x="4273145" y="4991100"/>
            <a:ext cx="2825966" cy="533400"/>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4" name="TextBox 23"/>
          <p:cNvSpPr txBox="1"/>
          <p:nvPr/>
        </p:nvSpPr>
        <p:spPr>
          <a:xfrm>
            <a:off x="7099110" y="4800600"/>
            <a:ext cx="2057400" cy="381000"/>
          </a:xfrm>
          <a:prstGeom prst="rect">
            <a:avLst/>
          </a:prstGeom>
          <a:noFill/>
        </p:spPr>
        <p:txBody>
          <a:bodyPr wrap="square" rtlCol="0">
            <a:spAutoFit/>
          </a:bodyPr>
          <a:lstStyle/>
          <a:p>
            <a:r>
              <a:rPr lang="en-US" dirty="0"/>
              <a:t>Differential </a:t>
            </a:r>
            <a:r>
              <a:rPr lang="en-US" dirty="0" smtClean="0"/>
              <a:t>53</a:t>
            </a:r>
            <a:endParaRPr lang="en-US" dirty="0"/>
          </a:p>
        </p:txBody>
      </p:sp>
      <p:cxnSp>
        <p:nvCxnSpPr>
          <p:cNvPr id="26" name="Straight Arrow Connector 25"/>
          <p:cNvCxnSpPr>
            <a:stCxn id="27" idx="3"/>
          </p:cNvCxnSpPr>
          <p:nvPr/>
        </p:nvCxnSpPr>
        <p:spPr>
          <a:xfrm>
            <a:off x="1600200" y="2965966"/>
            <a:ext cx="1943615" cy="60376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27708" y="2781300"/>
            <a:ext cx="1572492" cy="369332"/>
          </a:xfrm>
          <a:prstGeom prst="rect">
            <a:avLst/>
          </a:prstGeom>
          <a:noFill/>
        </p:spPr>
        <p:txBody>
          <a:bodyPr wrap="square" rtlCol="0">
            <a:spAutoFit/>
          </a:bodyPr>
          <a:lstStyle/>
          <a:p>
            <a:r>
              <a:rPr lang="en-US" dirty="0" smtClean="0"/>
              <a:t>Differential 51</a:t>
            </a:r>
            <a:endParaRPr lang="en-US" dirty="0"/>
          </a:p>
        </p:txBody>
      </p:sp>
      <p:sp>
        <p:nvSpPr>
          <p:cNvPr id="32" name="Oval 31"/>
          <p:cNvSpPr/>
          <p:nvPr/>
        </p:nvSpPr>
        <p:spPr>
          <a:xfrm>
            <a:off x="3543815" y="3519662"/>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4831124" y="3569732"/>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flipH="1">
            <a:off x="4385591" y="4394108"/>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flipH="1">
            <a:off x="3846470" y="5365020"/>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152400" y="1066800"/>
            <a:ext cx="8915400" cy="584775"/>
          </a:xfrm>
          <a:prstGeom prst="rect">
            <a:avLst/>
          </a:prstGeom>
          <a:noFill/>
        </p:spPr>
        <p:txBody>
          <a:bodyPr wrap="square" rtlCol="0">
            <a:spAutoFit/>
          </a:bodyPr>
          <a:lstStyle/>
          <a:p>
            <a:r>
              <a:rPr lang="en-US" sz="3200" b="1" dirty="0" smtClean="0"/>
              <a:t>SEL: Differential</a:t>
            </a:r>
            <a:endParaRPr lang="en-US" sz="3200" b="1" dirty="0"/>
          </a:p>
        </p:txBody>
      </p:sp>
      <p:cxnSp>
        <p:nvCxnSpPr>
          <p:cNvPr id="20" name="Straight Arrow Connector 19"/>
          <p:cNvCxnSpPr>
            <a:stCxn id="21" idx="3"/>
          </p:cNvCxnSpPr>
          <p:nvPr/>
        </p:nvCxnSpPr>
        <p:spPr>
          <a:xfrm>
            <a:off x="1508798" y="3842011"/>
            <a:ext cx="1788037" cy="18466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63694" y="3657345"/>
            <a:ext cx="1572492" cy="369332"/>
          </a:xfrm>
          <a:prstGeom prst="rect">
            <a:avLst/>
          </a:prstGeom>
          <a:noFill/>
        </p:spPr>
        <p:txBody>
          <a:bodyPr wrap="square" rtlCol="0">
            <a:spAutoFit/>
          </a:bodyPr>
          <a:lstStyle/>
          <a:p>
            <a:r>
              <a:rPr lang="en-US" dirty="0" smtClean="0"/>
              <a:t>Differential 52</a:t>
            </a:r>
            <a:endParaRPr lang="en-US" dirty="0"/>
          </a:p>
        </p:txBody>
      </p:sp>
      <p:sp>
        <p:nvSpPr>
          <p:cNvPr id="23" name="Oval 22"/>
          <p:cNvSpPr/>
          <p:nvPr/>
        </p:nvSpPr>
        <p:spPr>
          <a:xfrm>
            <a:off x="3296835" y="3842011"/>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p:cNvCxnSpPr>
            <a:stCxn id="28" idx="3"/>
          </p:cNvCxnSpPr>
          <p:nvPr/>
        </p:nvCxnSpPr>
        <p:spPr>
          <a:xfrm flipV="1">
            <a:off x="1559977" y="4413511"/>
            <a:ext cx="1412466" cy="18466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8" name="TextBox 27"/>
          <p:cNvSpPr txBox="1"/>
          <p:nvPr/>
        </p:nvSpPr>
        <p:spPr>
          <a:xfrm>
            <a:off x="-12515" y="4413511"/>
            <a:ext cx="1572492" cy="369332"/>
          </a:xfrm>
          <a:prstGeom prst="rect">
            <a:avLst/>
          </a:prstGeom>
          <a:noFill/>
        </p:spPr>
        <p:txBody>
          <a:bodyPr wrap="square" rtlCol="0">
            <a:spAutoFit/>
          </a:bodyPr>
          <a:lstStyle/>
          <a:p>
            <a:r>
              <a:rPr lang="en-US" dirty="0" smtClean="0"/>
              <a:t>Differential 53</a:t>
            </a:r>
            <a:endParaRPr lang="en-US" dirty="0"/>
          </a:p>
        </p:txBody>
      </p:sp>
      <p:sp>
        <p:nvSpPr>
          <p:cNvPr id="29" name="Oval 28"/>
          <p:cNvSpPr/>
          <p:nvPr/>
        </p:nvSpPr>
        <p:spPr>
          <a:xfrm>
            <a:off x="3048405" y="4203961"/>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8537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607085" y="1447800"/>
            <a:ext cx="7413320" cy="461665"/>
          </a:xfrm>
          <a:prstGeom prst="rect">
            <a:avLst/>
          </a:prstGeom>
          <a:noFill/>
        </p:spPr>
        <p:txBody>
          <a:bodyPr wrap="square" rtlCol="0" anchor="ctr">
            <a:spAutoFit/>
          </a:bodyPr>
          <a:lstStyle/>
          <a:p>
            <a:r>
              <a:rPr lang="en-US" sz="2400" dirty="0" smtClean="0">
                <a:latin typeface="Book Antiqua" pitchFamily="18" charset="0"/>
                <a:cs typeface="Calibri" pitchFamily="34" charset="0"/>
              </a:rPr>
              <a:t>The differential relay on Phase #1 is labeled:</a:t>
            </a:r>
            <a:endParaRPr lang="en-US" sz="2400" dirty="0">
              <a:latin typeface="Book Antiqua" pitchFamily="18" charset="0"/>
              <a:cs typeface="Calibri" pitchFamily="34" charset="0"/>
            </a:endParaRPr>
          </a:p>
        </p:txBody>
      </p:sp>
      <p:sp>
        <p:nvSpPr>
          <p:cNvPr id="7" name="TextBox 6"/>
          <p:cNvSpPr txBox="1"/>
          <p:nvPr/>
        </p:nvSpPr>
        <p:spPr>
          <a:xfrm>
            <a:off x="1524000" y="3436798"/>
            <a:ext cx="533400" cy="461665"/>
          </a:xfrm>
          <a:prstGeom prst="rect">
            <a:avLst/>
          </a:prstGeom>
          <a:noFill/>
        </p:spPr>
        <p:txBody>
          <a:bodyPr wrap="square" rtlCol="0">
            <a:spAutoFit/>
          </a:bodyPr>
          <a:lstStyle/>
          <a:p>
            <a:r>
              <a:rPr lang="en-US" sz="2400" dirty="0" smtClean="0">
                <a:latin typeface="Book Antiqua" pitchFamily="18" charset="0"/>
              </a:rPr>
              <a:t>41</a:t>
            </a:r>
          </a:p>
        </p:txBody>
      </p:sp>
      <p:sp>
        <p:nvSpPr>
          <p:cNvPr id="6" name="TextBox 5"/>
          <p:cNvSpPr txBox="1"/>
          <p:nvPr/>
        </p:nvSpPr>
        <p:spPr>
          <a:xfrm>
            <a:off x="1510952" y="2975133"/>
            <a:ext cx="762000" cy="461665"/>
          </a:xfrm>
          <a:prstGeom prst="rect">
            <a:avLst/>
          </a:prstGeom>
          <a:noFill/>
        </p:spPr>
        <p:txBody>
          <a:bodyPr wrap="square" rtlCol="0">
            <a:spAutoFit/>
          </a:bodyPr>
          <a:lstStyle/>
          <a:p>
            <a:r>
              <a:rPr lang="en-US" sz="2400" dirty="0" smtClean="0">
                <a:latin typeface="Book Antiqua" pitchFamily="18" charset="0"/>
                <a:cs typeface="Calibri" pitchFamily="34" charset="0"/>
              </a:rPr>
              <a:t>31</a:t>
            </a:r>
            <a:endParaRPr lang="en-US" sz="2400" dirty="0">
              <a:latin typeface="Book Antiqua" pitchFamily="18" charset="0"/>
            </a:endParaRPr>
          </a:p>
        </p:txBody>
      </p:sp>
      <p:sp>
        <p:nvSpPr>
          <p:cNvPr id="9" name="TextBox 8"/>
          <p:cNvSpPr txBox="1"/>
          <p:nvPr/>
        </p:nvSpPr>
        <p:spPr>
          <a:xfrm>
            <a:off x="1524000" y="3904958"/>
            <a:ext cx="533400" cy="461665"/>
          </a:xfrm>
          <a:prstGeom prst="rect">
            <a:avLst/>
          </a:prstGeom>
          <a:noFill/>
        </p:spPr>
        <p:txBody>
          <a:bodyPr wrap="square" rtlCol="0">
            <a:spAutoFit/>
          </a:bodyPr>
          <a:lstStyle/>
          <a:p>
            <a:r>
              <a:rPr lang="en-US" sz="2400" dirty="0" smtClean="0">
                <a:latin typeface="Book Antiqua" pitchFamily="18" charset="0"/>
              </a:rPr>
              <a:t>51</a:t>
            </a:r>
            <a:endParaRPr lang="en-US" sz="2400" dirty="0">
              <a:latin typeface="Book Antiqua" pitchFamily="18" charset="0"/>
            </a:endParaRPr>
          </a:p>
        </p:txBody>
      </p:sp>
      <p:sp>
        <p:nvSpPr>
          <p:cNvPr id="10" name="TextBox 9"/>
          <p:cNvSpPr txBox="1"/>
          <p:nvPr/>
        </p:nvSpPr>
        <p:spPr>
          <a:xfrm>
            <a:off x="1510952" y="2482993"/>
            <a:ext cx="762000" cy="461665"/>
          </a:xfrm>
          <a:prstGeom prst="rect">
            <a:avLst/>
          </a:prstGeom>
          <a:noFill/>
        </p:spPr>
        <p:txBody>
          <a:bodyPr wrap="square" rtlCol="0">
            <a:spAutoFit/>
          </a:bodyPr>
          <a:lstStyle/>
          <a:p>
            <a:r>
              <a:rPr lang="en-US" sz="2400" dirty="0" smtClean="0"/>
              <a:t>21</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71" y="4353770"/>
            <a:ext cx="6413500" cy="2169801"/>
          </a:xfrm>
          <a:prstGeom prst="rect">
            <a:avLst/>
          </a:prstGeom>
        </p:spPr>
      </p:pic>
      <p:sp>
        <p:nvSpPr>
          <p:cNvPr id="3" name="TextBox 2"/>
          <p:cNvSpPr txBox="1"/>
          <p:nvPr/>
        </p:nvSpPr>
        <p:spPr>
          <a:xfrm>
            <a:off x="107321" y="1430357"/>
            <a:ext cx="8991600" cy="461665"/>
          </a:xfrm>
          <a:prstGeom prst="rect">
            <a:avLst/>
          </a:prstGeom>
          <a:noFill/>
        </p:spPr>
        <p:txBody>
          <a:bodyPr wrap="square" rtlCol="0">
            <a:spAutoFit/>
          </a:bodyPr>
          <a:lstStyle/>
          <a:p>
            <a:pPr algn="ctr"/>
            <a:r>
              <a:rPr lang="en-US" sz="2400" dirty="0" smtClean="0"/>
              <a:t>The differential relay on Phase #1 for  a SEL-587 relay is labeled:</a:t>
            </a:r>
            <a:endParaRPr lang="en-US" sz="2400" dirty="0"/>
          </a:p>
        </p:txBody>
      </p:sp>
      <p:sp>
        <p:nvSpPr>
          <p:cNvPr id="13" name="TextBox 12"/>
          <p:cNvSpPr txBox="1"/>
          <p:nvPr/>
        </p:nvSpPr>
        <p:spPr>
          <a:xfrm>
            <a:off x="403346" y="3019257"/>
            <a:ext cx="2774707" cy="461665"/>
          </a:xfrm>
          <a:prstGeom prst="rect">
            <a:avLst/>
          </a:prstGeom>
          <a:noFill/>
        </p:spPr>
        <p:txBody>
          <a:bodyPr wrap="square" rtlCol="0">
            <a:spAutoFit/>
          </a:bodyPr>
          <a:lstStyle/>
          <a:p>
            <a:pPr algn="ctr"/>
            <a:r>
              <a:rPr lang="en-US" sz="2400" dirty="0" smtClean="0"/>
              <a:t>87C</a:t>
            </a:r>
            <a:endParaRPr lang="en-US" sz="2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166770"/>
            <a:ext cx="5670669" cy="2078390"/>
          </a:xfrm>
          <a:prstGeom prst="rect">
            <a:avLst/>
          </a:prstGeom>
        </p:spPr>
      </p:pic>
    </p:spTree>
    <p:extLst>
      <p:ext uri="{BB962C8B-B14F-4D97-AF65-F5344CB8AC3E}">
        <p14:creationId xmlns:p14="http://schemas.microsoft.com/office/powerpoint/2010/main" val="3669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par>
                                <p:cTn id="35" presetID="64" presetClass="path" presetSubtype="0" accel="50000" decel="50000" fill="hold" grpId="1" nodeType="withEffect">
                                  <p:stCondLst>
                                    <p:cond delay="0"/>
                                  </p:stCondLst>
                                  <p:childTnLst>
                                    <p:animMotion origin="layout" path="M -3.33333E-6 -7.9343E-7 L 0.60417 -0.35832 " pathEditMode="relative" rAng="0" ptsTypes="AA">
                                      <p:cBhvr>
                                        <p:cTn id="36" dur="2000" fill="hold"/>
                                        <p:tgtEl>
                                          <p:spTgt spid="9"/>
                                        </p:tgtEl>
                                        <p:attrNameLst>
                                          <p:attrName>ppt_x</p:attrName>
                                          <p:attrName>ppt_y</p:attrName>
                                        </p:attrNameLst>
                                      </p:cBhvr>
                                      <p:rCtr x="30208" y="-17927"/>
                                    </p:animMotion>
                                  </p:childTnLst>
                                </p:cTn>
                              </p:par>
                              <p:par>
                                <p:cTn id="37" presetID="6" presetClass="emph" presetSubtype="0" fill="hold" grpId="2" nodeType="withEffect">
                                  <p:stCondLst>
                                    <p:cond delay="0"/>
                                  </p:stCondLst>
                                  <p:childTnLst>
                                    <p:animScale>
                                      <p:cBhvr>
                                        <p:cTn id="38" dur="2000" fill="hold"/>
                                        <p:tgtEl>
                                          <p:spTgt spid="9"/>
                                        </p:tgtEl>
                                      </p:cBhvr>
                                      <p:by x="150000" y="150000"/>
                                    </p:animScale>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10" presetClass="exit" presetSubtype="0" fill="hold" grpId="0" nodeType="after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10" presetClass="exit" presetSubtype="0" fill="hold" grpId="3"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P spid="6" grpId="0"/>
      <p:bldP spid="6" grpId="1"/>
      <p:bldP spid="9" grpId="0"/>
      <p:bldP spid="9" grpId="1"/>
      <p:bldP spid="9" grpId="2"/>
      <p:bldP spid="9" grpId="3"/>
      <p:bldP spid="10" grpId="0"/>
      <p:bldP spid="10" grpId="1"/>
      <p:bldP spid="3" grpId="0"/>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7" name="TextBox 6"/>
          <p:cNvSpPr txBox="1"/>
          <p:nvPr/>
        </p:nvSpPr>
        <p:spPr>
          <a:xfrm>
            <a:off x="222830" y="1364607"/>
            <a:ext cx="8540169" cy="954107"/>
          </a:xfrm>
          <a:prstGeom prst="rect">
            <a:avLst/>
          </a:prstGeom>
          <a:noFill/>
        </p:spPr>
        <p:txBody>
          <a:bodyPr wrap="square" rtlCol="0">
            <a:spAutoFit/>
          </a:bodyPr>
          <a:lstStyle/>
          <a:p>
            <a:r>
              <a:rPr lang="en-US" sz="2800" dirty="0" smtClean="0"/>
              <a:t>Which LED on an SEL Relay indicates that the relay is </a:t>
            </a:r>
            <a:r>
              <a:rPr lang="en-US" sz="2800" dirty="0" smtClean="0"/>
              <a:t>enabled </a:t>
            </a:r>
            <a:r>
              <a:rPr lang="en-US" sz="2800" dirty="0" smtClean="0"/>
              <a:t>and protection is on?</a:t>
            </a:r>
            <a:endParaRPr lang="en-US"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369" y="3557032"/>
            <a:ext cx="7659884" cy="2603500"/>
          </a:xfrm>
          <a:prstGeom prst="rect">
            <a:avLst/>
          </a:prstGeom>
        </p:spPr>
      </p:pic>
      <p:cxnSp>
        <p:nvCxnSpPr>
          <p:cNvPr id="11" name="Straight Arrow Connector 10"/>
          <p:cNvCxnSpPr/>
          <p:nvPr/>
        </p:nvCxnSpPr>
        <p:spPr>
          <a:xfrm flipH="1">
            <a:off x="2362200" y="3276600"/>
            <a:ext cx="3810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43200" y="3048000"/>
            <a:ext cx="1371600" cy="381000"/>
          </a:xfrm>
          <a:prstGeom prst="rect">
            <a:avLst/>
          </a:prstGeom>
          <a:noFill/>
          <a:ln>
            <a:solidFill>
              <a:schemeClr val="bg1"/>
            </a:solidFill>
          </a:ln>
        </p:spPr>
        <p:txBody>
          <a:bodyPr wrap="square" rtlCol="0">
            <a:spAutoFit/>
          </a:bodyPr>
          <a:lstStyle/>
          <a:p>
            <a:r>
              <a:rPr lang="en-US" dirty="0" smtClean="0"/>
              <a:t>ENABLE LED</a:t>
            </a:r>
            <a:endParaRPr lang="en-US" dirty="0"/>
          </a:p>
        </p:txBody>
      </p:sp>
    </p:spTree>
    <p:extLst>
      <p:ext uri="{BB962C8B-B14F-4D97-AF65-F5344CB8AC3E}">
        <p14:creationId xmlns:p14="http://schemas.microsoft.com/office/powerpoint/2010/main" val="28810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41" t="22672" r="14834" b="26659"/>
          <a:stretch/>
        </p:blipFill>
        <p:spPr>
          <a:xfrm>
            <a:off x="-152400" y="1072486"/>
            <a:ext cx="9296400" cy="4107711"/>
          </a:xfrm>
          <a:prstGeom prst="rect">
            <a:avLst/>
          </a:prstGeom>
        </p:spPr>
      </p:pic>
      <p:sp>
        <p:nvSpPr>
          <p:cNvPr id="3" name="TextBox 2"/>
          <p:cNvSpPr txBox="1"/>
          <p:nvPr/>
        </p:nvSpPr>
        <p:spPr>
          <a:xfrm>
            <a:off x="304800" y="5410200"/>
            <a:ext cx="8153400" cy="923330"/>
          </a:xfrm>
          <a:prstGeom prst="rect">
            <a:avLst/>
          </a:prstGeom>
          <a:noFill/>
        </p:spPr>
        <p:txBody>
          <a:bodyPr wrap="square" rtlCol="0">
            <a:spAutoFit/>
          </a:bodyPr>
          <a:lstStyle/>
          <a:p>
            <a:r>
              <a:rPr lang="en-US" dirty="0" smtClean="0"/>
              <a:t>The SEL Distribution Breaker Relay is the SEL 351S. It tells you if there was an: </a:t>
            </a:r>
            <a:r>
              <a:rPr lang="en-US" b="1" dirty="0" smtClean="0">
                <a:solidFill>
                  <a:srgbClr val="FF0000"/>
                </a:solidFill>
              </a:rPr>
              <a:t>Instantaneous Fault:  	(‘50’ Target = ‘I’ Target)</a:t>
            </a:r>
          </a:p>
          <a:p>
            <a:r>
              <a:rPr lang="en-US" b="1" dirty="0" smtClean="0">
                <a:solidFill>
                  <a:srgbClr val="FF0000"/>
                </a:solidFill>
              </a:rPr>
              <a:t>Timed Fault: 		(‘51’ Target = ‘T’ Target)</a:t>
            </a:r>
            <a:endParaRPr lang="en-US" b="1" dirty="0">
              <a:solidFill>
                <a:srgbClr val="FF0000"/>
              </a:solidFill>
            </a:endParaRPr>
          </a:p>
        </p:txBody>
      </p:sp>
      <p:cxnSp>
        <p:nvCxnSpPr>
          <p:cNvPr id="7" name="Straight Arrow Connector 6"/>
          <p:cNvCxnSpPr/>
          <p:nvPr/>
        </p:nvCxnSpPr>
        <p:spPr>
          <a:xfrm flipV="1">
            <a:off x="585354" y="4267200"/>
            <a:ext cx="2767446" cy="11430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9" name="Rounded Rectangle 8"/>
          <p:cNvSpPr/>
          <p:nvPr/>
        </p:nvSpPr>
        <p:spPr>
          <a:xfrm>
            <a:off x="3352800" y="3886200"/>
            <a:ext cx="1028700" cy="38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28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41" t="22672" r="14834" b="26659"/>
          <a:stretch/>
        </p:blipFill>
        <p:spPr>
          <a:xfrm>
            <a:off x="-152400" y="1072486"/>
            <a:ext cx="9296400" cy="4107711"/>
          </a:xfrm>
          <a:prstGeom prst="rect">
            <a:avLst/>
          </a:prstGeom>
        </p:spPr>
      </p:pic>
      <p:sp>
        <p:nvSpPr>
          <p:cNvPr id="3" name="TextBox 2"/>
          <p:cNvSpPr txBox="1"/>
          <p:nvPr/>
        </p:nvSpPr>
        <p:spPr>
          <a:xfrm>
            <a:off x="304800" y="5410200"/>
            <a:ext cx="8153400" cy="646331"/>
          </a:xfrm>
          <a:prstGeom prst="rect">
            <a:avLst/>
          </a:prstGeom>
          <a:noFill/>
        </p:spPr>
        <p:txBody>
          <a:bodyPr wrap="square" rtlCol="0">
            <a:spAutoFit/>
          </a:bodyPr>
          <a:lstStyle/>
          <a:p>
            <a:r>
              <a:rPr lang="en-US" dirty="0" smtClean="0"/>
              <a:t>The SEL 351S also tells you what phase the fault was detected on.</a:t>
            </a:r>
          </a:p>
          <a:p>
            <a:r>
              <a:rPr lang="en-US" dirty="0" smtClean="0"/>
              <a:t> </a:t>
            </a:r>
            <a:endParaRPr lang="en-US" b="1" dirty="0">
              <a:solidFill>
                <a:srgbClr val="FF0000"/>
              </a:solidFill>
            </a:endParaRPr>
          </a:p>
        </p:txBody>
      </p:sp>
      <p:cxnSp>
        <p:nvCxnSpPr>
          <p:cNvPr id="7" name="Straight Arrow Connector 6"/>
          <p:cNvCxnSpPr/>
          <p:nvPr/>
        </p:nvCxnSpPr>
        <p:spPr>
          <a:xfrm flipV="1">
            <a:off x="585354" y="4616355"/>
            <a:ext cx="2081646" cy="79384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9" name="Rounded Rectangle 8"/>
          <p:cNvSpPr/>
          <p:nvPr/>
        </p:nvSpPr>
        <p:spPr>
          <a:xfrm>
            <a:off x="2743200" y="4235355"/>
            <a:ext cx="1638300" cy="38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85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1026" name="Picture 2" descr="C:\Users\jpferguson\Desktop\symbo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1"/>
            <a:ext cx="4781712" cy="11720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pferguson\Desktop\symbol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173" y="1834980"/>
            <a:ext cx="4819639" cy="10768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pferguson\Desktop\symbol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978" y="3159528"/>
            <a:ext cx="5529011" cy="15057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pferguson\Desktop\symbols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 y="4800599"/>
            <a:ext cx="5562600" cy="122668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pferguson\Desktop\symbols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8258" y="4800599"/>
            <a:ext cx="1937046" cy="11644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pferguson\Desktop\symbols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4403" y="4743040"/>
            <a:ext cx="1303855" cy="12405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887" y="960676"/>
            <a:ext cx="9116291" cy="461665"/>
          </a:xfrm>
          <a:prstGeom prst="rect">
            <a:avLst/>
          </a:prstGeom>
          <a:noFill/>
        </p:spPr>
        <p:txBody>
          <a:bodyPr wrap="square" rtlCol="0">
            <a:spAutoFit/>
          </a:bodyPr>
          <a:lstStyle/>
          <a:p>
            <a:pPr algn="ctr"/>
            <a:r>
              <a:rPr lang="en-US" sz="2400" dirty="0" smtClean="0"/>
              <a:t>System </a:t>
            </a:r>
            <a:r>
              <a:rPr lang="en-US" sz="2400" dirty="0"/>
              <a:t>O</a:t>
            </a:r>
            <a:r>
              <a:rPr lang="en-US" sz="2400" dirty="0" smtClean="0"/>
              <a:t>ne line Symbols</a:t>
            </a:r>
            <a:endParaRPr lang="en-US" sz="2400" dirty="0"/>
          </a:p>
        </p:txBody>
      </p:sp>
      <p:pic>
        <p:nvPicPr>
          <p:cNvPr id="1028" name="Picture 4" descr="C:\Users\jpferguson\Desktop\symbols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00" y="3276600"/>
            <a:ext cx="4679412" cy="127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753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1026" name="Picture 2" descr="S:\Substation Jpeg Files\Holt - Jpeg\photo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5" t="29603" r="11364" b="5457"/>
          <a:stretch/>
        </p:blipFill>
        <p:spPr bwMode="auto">
          <a:xfrm>
            <a:off x="2246398" y="2536981"/>
            <a:ext cx="6211801" cy="36235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1828800" y="2590800"/>
            <a:ext cx="1143000" cy="9827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5352" y="2057400"/>
            <a:ext cx="1472048" cy="657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3855" y="1226403"/>
            <a:ext cx="9116290" cy="830997"/>
          </a:xfrm>
          <a:prstGeom prst="rect">
            <a:avLst/>
          </a:prstGeom>
          <a:noFill/>
        </p:spPr>
        <p:txBody>
          <a:bodyPr wrap="square" rtlCol="0">
            <a:spAutoFit/>
          </a:bodyPr>
          <a:lstStyle/>
          <a:p>
            <a:pPr algn="ctr"/>
            <a:r>
              <a:rPr lang="en-US" sz="2400" dirty="0" smtClean="0"/>
              <a:t>What function switch is used to prevent the reclosing relay from attempting to close a breaker in case of a fault?</a:t>
            </a:r>
            <a:endParaRPr lang="en-US" sz="2400" dirty="0"/>
          </a:p>
        </p:txBody>
      </p:sp>
      <p:sp>
        <p:nvSpPr>
          <p:cNvPr id="11" name="TextBox 10"/>
          <p:cNvSpPr txBox="1"/>
          <p:nvPr/>
        </p:nvSpPr>
        <p:spPr>
          <a:xfrm>
            <a:off x="585354" y="2201417"/>
            <a:ext cx="1472045" cy="369332"/>
          </a:xfrm>
          <a:prstGeom prst="rect">
            <a:avLst/>
          </a:prstGeom>
          <a:noFill/>
        </p:spPr>
        <p:txBody>
          <a:bodyPr wrap="square" rtlCol="0">
            <a:spAutoFit/>
          </a:bodyPr>
          <a:lstStyle/>
          <a:p>
            <a:pPr algn="ctr"/>
            <a:r>
              <a:rPr lang="en-US" dirty="0" smtClean="0"/>
              <a:t>R-Switch</a:t>
            </a:r>
            <a:endParaRPr lang="en-US" dirty="0"/>
          </a:p>
        </p:txBody>
      </p:sp>
    </p:spTree>
    <p:extLst>
      <p:ext uri="{BB962C8B-B14F-4D97-AF65-F5344CB8AC3E}">
        <p14:creationId xmlns:p14="http://schemas.microsoft.com/office/powerpoint/2010/main" val="283003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1542" y="1752600"/>
            <a:ext cx="9193614" cy="461665"/>
          </a:xfrm>
          <a:prstGeom prst="rect">
            <a:avLst/>
          </a:prstGeom>
          <a:noFill/>
        </p:spPr>
        <p:txBody>
          <a:bodyPr wrap="square" rtlCol="0">
            <a:spAutoFit/>
          </a:bodyPr>
          <a:lstStyle/>
          <a:p>
            <a:pPr algn="ctr"/>
            <a:r>
              <a:rPr lang="en-US" sz="2400" b="1" dirty="0" smtClean="0"/>
              <a:t>Find the “G” switch on the 351S</a:t>
            </a:r>
            <a:endParaRPr lang="en-US" sz="2400" b="1" dirty="0"/>
          </a:p>
        </p:txBody>
      </p:sp>
      <p:sp>
        <p:nvSpPr>
          <p:cNvPr id="7" name="TextBox 6"/>
          <p:cNvSpPr txBox="1"/>
          <p:nvPr/>
        </p:nvSpPr>
        <p:spPr>
          <a:xfrm>
            <a:off x="146834" y="4648200"/>
            <a:ext cx="1742785" cy="461665"/>
          </a:xfrm>
          <a:prstGeom prst="rect">
            <a:avLst/>
          </a:prstGeom>
          <a:noFill/>
        </p:spPr>
        <p:txBody>
          <a:bodyPr wrap="none" rtlCol="0">
            <a:spAutoFit/>
          </a:bodyPr>
          <a:lstStyle/>
          <a:p>
            <a:r>
              <a:rPr lang="en-US" sz="1000" dirty="0" smtClean="0"/>
              <a:t> </a:t>
            </a:r>
            <a:r>
              <a:rPr lang="en-US" sz="2400" dirty="0" smtClean="0"/>
              <a:t>Hot Line Tag</a:t>
            </a:r>
            <a:endParaRPr lang="en-US" sz="2400" dirty="0"/>
          </a:p>
        </p:txBody>
      </p:sp>
      <p:sp>
        <p:nvSpPr>
          <p:cNvPr id="9" name="TextBox 8"/>
          <p:cNvSpPr txBox="1"/>
          <p:nvPr/>
        </p:nvSpPr>
        <p:spPr>
          <a:xfrm>
            <a:off x="256782" y="3928300"/>
            <a:ext cx="1239506" cy="461665"/>
          </a:xfrm>
          <a:prstGeom prst="rect">
            <a:avLst/>
          </a:prstGeom>
          <a:noFill/>
        </p:spPr>
        <p:txBody>
          <a:bodyPr wrap="none" rtlCol="0">
            <a:spAutoFit/>
          </a:bodyPr>
          <a:lstStyle/>
          <a:p>
            <a:r>
              <a:rPr lang="en-US" sz="2400" dirty="0"/>
              <a:t>R</a:t>
            </a:r>
            <a:r>
              <a:rPr lang="en-US" sz="2400" dirty="0" smtClean="0"/>
              <a:t> </a:t>
            </a:r>
            <a:r>
              <a:rPr lang="en-US" sz="2400" dirty="0"/>
              <a:t>Switch</a:t>
            </a:r>
          </a:p>
        </p:txBody>
      </p:sp>
      <p:sp>
        <p:nvSpPr>
          <p:cNvPr id="10" name="TextBox 9"/>
          <p:cNvSpPr txBox="1"/>
          <p:nvPr/>
        </p:nvSpPr>
        <p:spPr>
          <a:xfrm>
            <a:off x="256782" y="3173860"/>
            <a:ext cx="1335687" cy="461665"/>
          </a:xfrm>
          <a:prstGeom prst="rect">
            <a:avLst/>
          </a:prstGeom>
          <a:noFill/>
        </p:spPr>
        <p:txBody>
          <a:bodyPr wrap="none" rtlCol="0">
            <a:spAutoFit/>
          </a:bodyPr>
          <a:lstStyle/>
          <a:p>
            <a:r>
              <a:rPr lang="en-US" sz="2400" dirty="0" smtClean="0"/>
              <a:t>G  Switch</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446" y="3173860"/>
            <a:ext cx="6383753" cy="2432210"/>
          </a:xfrm>
          <a:prstGeom prst="rect">
            <a:avLst/>
          </a:prstGeom>
        </p:spPr>
      </p:pic>
      <p:cxnSp>
        <p:nvCxnSpPr>
          <p:cNvPr id="14" name="Straight Arrow Connector 13"/>
          <p:cNvCxnSpPr/>
          <p:nvPr/>
        </p:nvCxnSpPr>
        <p:spPr>
          <a:xfrm>
            <a:off x="1828800" y="3404692"/>
            <a:ext cx="4038600" cy="4053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55910" y="4149083"/>
            <a:ext cx="4111490" cy="100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162129" y="4389965"/>
            <a:ext cx="3705271" cy="563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27708" y="1371600"/>
            <a:ext cx="9116291" cy="461665"/>
          </a:xfrm>
          <a:prstGeom prst="rect">
            <a:avLst/>
          </a:prstGeom>
          <a:noFill/>
        </p:spPr>
        <p:txBody>
          <a:bodyPr wrap="square" rtlCol="0">
            <a:spAutoFit/>
          </a:bodyPr>
          <a:lstStyle/>
          <a:p>
            <a:pPr algn="ctr"/>
            <a:r>
              <a:rPr lang="en-US" sz="2400" b="1" dirty="0" smtClean="0"/>
              <a:t>Amber lights “ON” at the Control Panel Indicates</a:t>
            </a:r>
            <a:endParaRPr lang="en-US" sz="2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54" y="2286000"/>
            <a:ext cx="3859138" cy="3598837"/>
          </a:xfrm>
          <a:prstGeom prst="rect">
            <a:avLst/>
          </a:prstGeom>
        </p:spPr>
      </p:pic>
      <p:sp>
        <p:nvSpPr>
          <p:cNvPr id="7" name="TextBox 6"/>
          <p:cNvSpPr txBox="1"/>
          <p:nvPr/>
        </p:nvSpPr>
        <p:spPr>
          <a:xfrm>
            <a:off x="5029200" y="3352800"/>
            <a:ext cx="3113353" cy="461665"/>
          </a:xfrm>
          <a:prstGeom prst="rect">
            <a:avLst/>
          </a:prstGeom>
          <a:noFill/>
        </p:spPr>
        <p:txBody>
          <a:bodyPr wrap="none" rtlCol="0">
            <a:spAutoFit/>
          </a:bodyPr>
          <a:lstStyle/>
          <a:p>
            <a:r>
              <a:rPr lang="en-US" sz="2400" dirty="0" smtClean="0"/>
              <a:t>An Abnormal Condition</a:t>
            </a:r>
            <a:endParaRPr lang="en-US" sz="2400" dirty="0"/>
          </a:p>
        </p:txBody>
      </p:sp>
      <p:sp>
        <p:nvSpPr>
          <p:cNvPr id="9" name="TextBox 8"/>
          <p:cNvSpPr txBox="1"/>
          <p:nvPr/>
        </p:nvSpPr>
        <p:spPr>
          <a:xfrm>
            <a:off x="5029200" y="3983876"/>
            <a:ext cx="3035190" cy="461665"/>
          </a:xfrm>
          <a:prstGeom prst="rect">
            <a:avLst/>
          </a:prstGeom>
          <a:noFill/>
        </p:spPr>
        <p:txBody>
          <a:bodyPr wrap="none" rtlCol="0">
            <a:spAutoFit/>
          </a:bodyPr>
          <a:lstStyle/>
          <a:p>
            <a:r>
              <a:rPr lang="en-US" sz="2400" dirty="0" smtClean="0"/>
              <a:t>The circuit is energized</a:t>
            </a:r>
            <a:endParaRPr lang="en-US" sz="2400" dirty="0"/>
          </a:p>
        </p:txBody>
      </p:sp>
      <p:sp>
        <p:nvSpPr>
          <p:cNvPr id="10" name="TextBox 9"/>
          <p:cNvSpPr txBox="1"/>
          <p:nvPr/>
        </p:nvSpPr>
        <p:spPr>
          <a:xfrm>
            <a:off x="5029200" y="4614952"/>
            <a:ext cx="2645724" cy="461665"/>
          </a:xfrm>
          <a:prstGeom prst="rect">
            <a:avLst/>
          </a:prstGeom>
          <a:noFill/>
        </p:spPr>
        <p:txBody>
          <a:bodyPr wrap="none" rtlCol="0">
            <a:spAutoFit/>
          </a:bodyPr>
          <a:lstStyle/>
          <a:p>
            <a:r>
              <a:rPr lang="en-US" sz="2400" dirty="0" smtClean="0"/>
              <a:t>The breaker is open</a:t>
            </a:r>
            <a:endParaRPr lang="en-US" sz="2400" dirty="0"/>
          </a:p>
        </p:txBody>
      </p:sp>
      <p:sp>
        <p:nvSpPr>
          <p:cNvPr id="11" name="TextBox 10"/>
          <p:cNvSpPr txBox="1"/>
          <p:nvPr/>
        </p:nvSpPr>
        <p:spPr>
          <a:xfrm>
            <a:off x="5029200" y="5246027"/>
            <a:ext cx="3505201" cy="461665"/>
          </a:xfrm>
          <a:prstGeom prst="rect">
            <a:avLst/>
          </a:prstGeom>
          <a:noFill/>
        </p:spPr>
        <p:txBody>
          <a:bodyPr wrap="square" rtlCol="0">
            <a:spAutoFit/>
          </a:bodyPr>
          <a:lstStyle/>
          <a:p>
            <a:r>
              <a:rPr lang="en-US" sz="2400" dirty="0" smtClean="0"/>
              <a:t>You call for help</a:t>
            </a:r>
            <a:endParaRPr lang="en-US" sz="2400" dirty="0"/>
          </a:p>
        </p:txBody>
      </p:sp>
      <p:sp>
        <p:nvSpPr>
          <p:cNvPr id="2" name="Oval 1"/>
          <p:cNvSpPr/>
          <p:nvPr/>
        </p:nvSpPr>
        <p:spPr>
          <a:xfrm>
            <a:off x="3035147" y="4860868"/>
            <a:ext cx="607764" cy="683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2" idx="7"/>
          </p:cNvCxnSpPr>
          <p:nvPr/>
        </p:nvCxnSpPr>
        <p:spPr>
          <a:xfrm flipV="1">
            <a:off x="3553906" y="3583632"/>
            <a:ext cx="1475294" cy="13773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4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P spid="10" grpId="0"/>
      <p:bldP spid="10" grpId="1"/>
      <p:bldP spid="11" grpId="0"/>
      <p:bldP spid="11" grpId="1"/>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447800"/>
            <a:ext cx="9144000" cy="461665"/>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If you close a switch on a fault, you should:</a:t>
            </a:r>
            <a:endParaRPr lang="en-US" sz="2400" b="1" dirty="0">
              <a:latin typeface="Book Antiqua" pitchFamily="18" charset="0"/>
              <a:cs typeface="Calibri" pitchFamily="34" charset="0"/>
            </a:endParaRPr>
          </a:p>
        </p:txBody>
      </p:sp>
      <p:sp>
        <p:nvSpPr>
          <p:cNvPr id="3" name="TextBox 2"/>
          <p:cNvSpPr txBox="1"/>
          <p:nvPr/>
        </p:nvSpPr>
        <p:spPr>
          <a:xfrm>
            <a:off x="0" y="2406442"/>
            <a:ext cx="9143999" cy="461665"/>
          </a:xfrm>
          <a:prstGeom prst="rect">
            <a:avLst/>
          </a:prstGeom>
          <a:noFill/>
        </p:spPr>
        <p:txBody>
          <a:bodyPr wrap="square" rtlCol="0" anchor="ctr" anchorCtr="1">
            <a:spAutoFit/>
          </a:bodyPr>
          <a:lstStyle/>
          <a:p>
            <a:pPr algn="ctr"/>
            <a:r>
              <a:rPr lang="en-US" sz="2400" dirty="0" smtClean="0">
                <a:latin typeface="Book Antiqua" pitchFamily="18" charset="0"/>
                <a:cs typeface="Calibri" pitchFamily="34" charset="0"/>
              </a:rPr>
              <a:t>Re-open the switch to remove fault from system</a:t>
            </a:r>
            <a:endParaRPr lang="en-US" sz="2400" dirty="0">
              <a:latin typeface="Book Antiqua" pitchFamily="18" charset="0"/>
              <a:cs typeface="Calibri" pitchFamily="34" charset="0"/>
            </a:endParaRPr>
          </a:p>
        </p:txBody>
      </p:sp>
      <p:sp>
        <p:nvSpPr>
          <p:cNvPr id="7" name="TextBox 6"/>
          <p:cNvSpPr txBox="1"/>
          <p:nvPr/>
        </p:nvSpPr>
        <p:spPr>
          <a:xfrm>
            <a:off x="27709" y="3654060"/>
            <a:ext cx="9040091" cy="461665"/>
          </a:xfrm>
          <a:prstGeom prst="rect">
            <a:avLst/>
          </a:prstGeom>
          <a:noFill/>
        </p:spPr>
        <p:txBody>
          <a:bodyPr wrap="square" rtlCol="0">
            <a:spAutoFit/>
          </a:bodyPr>
          <a:lstStyle/>
          <a:p>
            <a:pPr algn="ctr"/>
            <a:r>
              <a:rPr lang="en-US" sz="2400" dirty="0" smtClean="0">
                <a:latin typeface="Book Antiqua" pitchFamily="18" charset="0"/>
              </a:rPr>
              <a:t>Continue with switching order</a:t>
            </a:r>
          </a:p>
        </p:txBody>
      </p:sp>
      <p:sp>
        <p:nvSpPr>
          <p:cNvPr id="6" name="TextBox 5"/>
          <p:cNvSpPr txBox="1"/>
          <p:nvPr/>
        </p:nvSpPr>
        <p:spPr>
          <a:xfrm>
            <a:off x="0" y="3030251"/>
            <a:ext cx="9144000" cy="461665"/>
          </a:xfrm>
          <a:prstGeom prst="rect">
            <a:avLst/>
          </a:prstGeom>
          <a:noFill/>
        </p:spPr>
        <p:txBody>
          <a:bodyPr wrap="square" rtlCol="0">
            <a:spAutoFit/>
          </a:bodyPr>
          <a:lstStyle/>
          <a:p>
            <a:pPr algn="ctr"/>
            <a:r>
              <a:rPr lang="en-US" sz="2400" dirty="0" smtClean="0">
                <a:latin typeface="Book Antiqua" pitchFamily="18" charset="0"/>
                <a:cs typeface="Calibri" pitchFamily="34" charset="0"/>
              </a:rPr>
              <a:t>Allow the system protection to remove the fault</a:t>
            </a:r>
            <a:endParaRPr lang="en-US" sz="2400" dirty="0">
              <a:latin typeface="Book Antiqua" pitchFamily="18" charset="0"/>
            </a:endParaRPr>
          </a:p>
        </p:txBody>
      </p:sp>
      <p:sp>
        <p:nvSpPr>
          <p:cNvPr id="9" name="TextBox 8"/>
          <p:cNvSpPr txBox="1"/>
          <p:nvPr/>
        </p:nvSpPr>
        <p:spPr>
          <a:xfrm>
            <a:off x="27709" y="4277870"/>
            <a:ext cx="9040091" cy="461665"/>
          </a:xfrm>
          <a:prstGeom prst="rect">
            <a:avLst/>
          </a:prstGeom>
          <a:noFill/>
        </p:spPr>
        <p:txBody>
          <a:bodyPr wrap="square" rtlCol="0">
            <a:spAutoFit/>
          </a:bodyPr>
          <a:lstStyle/>
          <a:p>
            <a:pPr algn="ctr"/>
            <a:r>
              <a:rPr lang="en-US" sz="2400" dirty="0" smtClean="0">
                <a:latin typeface="Book Antiqua" pitchFamily="18" charset="0"/>
              </a:rPr>
              <a:t>Call the proper control center</a:t>
            </a:r>
            <a:endParaRPr lang="en-US" sz="2400" dirty="0">
              <a:latin typeface="Book Antiqua"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671" y="3738265"/>
            <a:ext cx="3019425" cy="3009900"/>
          </a:xfrm>
          <a:prstGeom prst="rect">
            <a:avLst/>
          </a:prstGeom>
        </p:spPr>
      </p:pic>
    </p:spTree>
    <p:extLst>
      <p:ext uri="{BB962C8B-B14F-4D97-AF65-F5344CB8AC3E}">
        <p14:creationId xmlns:p14="http://schemas.microsoft.com/office/powerpoint/2010/main" val="22170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1+ppt_h/2"/>
                                          </p:val>
                                        </p:tav>
                                      </p:tavLst>
                                    </p:anim>
                                    <p:set>
                                      <p:cBhvr>
                                        <p:cTn id="30" dur="1" fill="hold">
                                          <p:stCondLst>
                                            <p:cond delay="499"/>
                                          </p:stCondLst>
                                        </p:cTn>
                                        <p:tgtEl>
                                          <p:spTgt spid="9"/>
                                        </p:tgtEl>
                                        <p:attrNameLst>
                                          <p:attrName>style.visibility</p:attrName>
                                        </p:attrNameLst>
                                      </p:cBhvr>
                                      <p:to>
                                        <p:strVal val="hidden"/>
                                      </p:to>
                                    </p:set>
                                  </p:childTnLst>
                                </p:cTn>
                              </p:par>
                              <p:par>
                                <p:cTn id="31" presetID="64" presetClass="path" presetSubtype="0" accel="50000" decel="50000" fill="hold" grpId="1" nodeType="withEffect">
                                  <p:stCondLst>
                                    <p:cond delay="0"/>
                                  </p:stCondLst>
                                  <p:childTnLst>
                                    <p:animMotion origin="layout" path="M 3.33333E-6 0.17199 L 3.33333E-6 -0.07801 " pathEditMode="relative" rAng="0" ptsTypes="AA">
                                      <p:cBhvr>
                                        <p:cTn id="32" dur="2000" fill="hold"/>
                                        <p:tgtEl>
                                          <p:spTgt spid="6"/>
                                        </p:tgtEl>
                                        <p:attrNameLst>
                                          <p:attrName>ppt_x</p:attrName>
                                          <p:attrName>ppt_y</p:attrName>
                                        </p:attrNameLst>
                                      </p:cBhvr>
                                      <p:rCtr x="0" y="-12500"/>
                                    </p:animMotion>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6927" y="1600200"/>
            <a:ext cx="9026012" cy="830997"/>
          </a:xfrm>
          <a:prstGeom prst="rect">
            <a:avLst/>
          </a:prstGeom>
          <a:noFill/>
        </p:spPr>
        <p:txBody>
          <a:bodyPr wrap="square" rtlCol="0">
            <a:spAutoFit/>
          </a:bodyPr>
          <a:lstStyle/>
          <a:p>
            <a:pPr algn="ctr"/>
            <a:r>
              <a:rPr lang="en-US" sz="2400" b="1" dirty="0" smtClean="0"/>
              <a:t>Relays # 51, 52, 53, protect to the end </a:t>
            </a:r>
          </a:p>
          <a:p>
            <a:pPr algn="ctr"/>
            <a:r>
              <a:rPr lang="en-US" sz="2400" b="1" dirty="0" smtClean="0"/>
              <a:t>of the line or an open point. (T/F)</a:t>
            </a:r>
            <a:endParaRPr lang="en-US" sz="2400" b="1" dirty="0"/>
          </a:p>
        </p:txBody>
      </p:sp>
      <p:sp>
        <p:nvSpPr>
          <p:cNvPr id="3" name="TextBox 2"/>
          <p:cNvSpPr txBox="1"/>
          <p:nvPr/>
        </p:nvSpPr>
        <p:spPr>
          <a:xfrm>
            <a:off x="-5841" y="3261955"/>
            <a:ext cx="9026012" cy="707886"/>
          </a:xfrm>
          <a:prstGeom prst="rect">
            <a:avLst/>
          </a:prstGeom>
          <a:noFill/>
        </p:spPr>
        <p:txBody>
          <a:bodyPr wrap="square" rtlCol="0">
            <a:spAutoFit/>
          </a:bodyPr>
          <a:lstStyle/>
          <a:p>
            <a:pPr algn="ctr"/>
            <a:r>
              <a:rPr lang="en-US" sz="4000" dirty="0" smtClean="0"/>
              <a:t>False</a:t>
            </a:r>
            <a:endParaRPr lang="en-US" sz="4000" dirty="0"/>
          </a:p>
        </p:txBody>
      </p:sp>
    </p:spTree>
    <p:extLst>
      <p:ext uri="{BB962C8B-B14F-4D97-AF65-F5344CB8AC3E}">
        <p14:creationId xmlns:p14="http://schemas.microsoft.com/office/powerpoint/2010/main" val="336263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057400"/>
            <a:ext cx="3357561" cy="4610123"/>
          </a:xfrm>
          <a:prstGeom prst="rect">
            <a:avLst/>
          </a:prstGeom>
        </p:spPr>
      </p:pic>
      <p:sp>
        <p:nvSpPr>
          <p:cNvPr id="6" name="Oval 5"/>
          <p:cNvSpPr/>
          <p:nvPr/>
        </p:nvSpPr>
        <p:spPr>
          <a:xfrm>
            <a:off x="3124200" y="1752600"/>
            <a:ext cx="1537428" cy="2154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1295400"/>
            <a:ext cx="9067800" cy="461665"/>
          </a:xfrm>
          <a:prstGeom prst="rect">
            <a:avLst/>
          </a:prstGeom>
          <a:noFill/>
        </p:spPr>
        <p:txBody>
          <a:bodyPr wrap="square" rtlCol="0">
            <a:spAutoFit/>
          </a:bodyPr>
          <a:lstStyle/>
          <a:p>
            <a:pPr algn="ctr"/>
            <a:r>
              <a:rPr lang="en-US" sz="2400" b="1" dirty="0" smtClean="0"/>
              <a:t>Which is the relay number for the differential relay on Phase #1? </a:t>
            </a:r>
            <a:endParaRPr lang="en-US" sz="2400" b="1" dirty="0"/>
          </a:p>
        </p:txBody>
      </p:sp>
    </p:spTree>
    <p:extLst>
      <p:ext uri="{BB962C8B-B14F-4D97-AF65-F5344CB8AC3E}">
        <p14:creationId xmlns:p14="http://schemas.microsoft.com/office/powerpoint/2010/main" val="269380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58732" y="1828800"/>
            <a:ext cx="5499399" cy="461665"/>
          </a:xfrm>
          <a:prstGeom prst="rect">
            <a:avLst/>
          </a:prstGeom>
          <a:noFill/>
        </p:spPr>
        <p:txBody>
          <a:bodyPr wrap="square" rtlCol="0">
            <a:spAutoFit/>
          </a:bodyPr>
          <a:lstStyle/>
          <a:p>
            <a:pPr algn="ctr"/>
            <a:r>
              <a:rPr lang="en-US" sz="2400" b="1" dirty="0" smtClean="0"/>
              <a:t>The “UF” relay trips the UFX.  (T/F)</a:t>
            </a:r>
            <a:endParaRPr lang="en-US" sz="2400" b="1" dirty="0"/>
          </a:p>
        </p:txBody>
      </p:sp>
      <p:sp>
        <p:nvSpPr>
          <p:cNvPr id="3" name="TextBox 2"/>
          <p:cNvSpPr txBox="1"/>
          <p:nvPr/>
        </p:nvSpPr>
        <p:spPr>
          <a:xfrm>
            <a:off x="58732" y="2924890"/>
            <a:ext cx="5499399"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93765"/>
            <a:ext cx="3128426" cy="4883396"/>
          </a:xfrm>
          <a:prstGeom prst="rect">
            <a:avLst/>
          </a:prstGeom>
        </p:spPr>
      </p:pic>
      <p:sp>
        <p:nvSpPr>
          <p:cNvPr id="7" name="TextBox 6"/>
          <p:cNvSpPr txBox="1"/>
          <p:nvPr/>
        </p:nvSpPr>
        <p:spPr>
          <a:xfrm>
            <a:off x="195331" y="4267200"/>
            <a:ext cx="5226200" cy="1200329"/>
          </a:xfrm>
          <a:prstGeom prst="rect">
            <a:avLst/>
          </a:prstGeom>
          <a:noFill/>
        </p:spPr>
        <p:txBody>
          <a:bodyPr wrap="square" rtlCol="0">
            <a:spAutoFit/>
          </a:bodyPr>
          <a:lstStyle/>
          <a:p>
            <a:pPr algn="ctr"/>
            <a:r>
              <a:rPr lang="en-US" dirty="0"/>
              <a:t>The UF relay monitors the voltage frequency</a:t>
            </a:r>
          </a:p>
          <a:p>
            <a:pPr algn="ctr"/>
            <a:r>
              <a:rPr lang="en-US" dirty="0"/>
              <a:t>in the substation. The voltage frequency</a:t>
            </a:r>
          </a:p>
          <a:p>
            <a:pPr algn="ctr"/>
            <a:r>
              <a:rPr lang="en-US" dirty="0"/>
              <a:t>should always be very near 60 cycles per</a:t>
            </a:r>
          </a:p>
          <a:p>
            <a:pPr algn="ctr"/>
            <a:r>
              <a:rPr lang="en-US" dirty="0"/>
              <a:t>second or 60 Hz.</a:t>
            </a:r>
          </a:p>
        </p:txBody>
      </p:sp>
    </p:spTree>
    <p:extLst>
      <p:ext uri="{BB962C8B-B14F-4D97-AF65-F5344CB8AC3E}">
        <p14:creationId xmlns:p14="http://schemas.microsoft.com/office/powerpoint/2010/main" val="20883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686357"/>
            <a:ext cx="9116291" cy="830997"/>
          </a:xfrm>
          <a:prstGeom prst="rect">
            <a:avLst/>
          </a:prstGeom>
          <a:noFill/>
        </p:spPr>
        <p:txBody>
          <a:bodyPr wrap="square" rtlCol="0">
            <a:spAutoFit/>
          </a:bodyPr>
          <a:lstStyle/>
          <a:p>
            <a:pPr algn="ctr"/>
            <a:r>
              <a:rPr lang="en-US" sz="2400" b="1" dirty="0" smtClean="0"/>
              <a:t>B.U.O.C. relay tells the High Side fuses to melt </a:t>
            </a:r>
          </a:p>
          <a:p>
            <a:pPr algn="ctr"/>
            <a:r>
              <a:rPr lang="en-US" sz="2400" b="1" dirty="0" smtClean="0"/>
              <a:t>from over current (T/F)</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89" y="3645922"/>
            <a:ext cx="3457575" cy="2486025"/>
          </a:xfrm>
          <a:prstGeom prst="rect">
            <a:avLst/>
          </a:prstGeom>
        </p:spPr>
      </p:pic>
      <p:sp>
        <p:nvSpPr>
          <p:cNvPr id="6" name="TextBox 5"/>
          <p:cNvSpPr txBox="1"/>
          <p:nvPr/>
        </p:nvSpPr>
        <p:spPr>
          <a:xfrm>
            <a:off x="5999967" y="4267200"/>
            <a:ext cx="1224053" cy="707886"/>
          </a:xfrm>
          <a:prstGeom prst="rect">
            <a:avLst/>
          </a:prstGeom>
          <a:noFill/>
        </p:spPr>
        <p:txBody>
          <a:bodyPr wrap="none" rtlCol="0">
            <a:spAutoFit/>
          </a:bodyPr>
          <a:lstStyle/>
          <a:p>
            <a:r>
              <a:rPr lang="en-US" sz="4000" dirty="0" smtClean="0"/>
              <a:t>False</a:t>
            </a:r>
            <a:endParaRPr lang="en-US" sz="4000" dirty="0"/>
          </a:p>
        </p:txBody>
      </p:sp>
    </p:spTree>
    <p:extLst>
      <p:ext uri="{BB962C8B-B14F-4D97-AF65-F5344CB8AC3E}">
        <p14:creationId xmlns:p14="http://schemas.microsoft.com/office/powerpoint/2010/main" val="27001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371600"/>
            <a:ext cx="8915400" cy="830997"/>
          </a:xfrm>
          <a:prstGeom prst="rect">
            <a:avLst/>
          </a:prstGeom>
          <a:noFill/>
        </p:spPr>
        <p:txBody>
          <a:bodyPr wrap="square" rtlCol="0">
            <a:spAutoFit/>
          </a:bodyPr>
          <a:lstStyle/>
          <a:p>
            <a:pPr algn="ctr"/>
            <a:r>
              <a:rPr lang="en-US" sz="2400" b="1" dirty="0" smtClean="0"/>
              <a:t>In a substation application, the function of an </a:t>
            </a:r>
          </a:p>
          <a:p>
            <a:pPr algn="ctr"/>
            <a:r>
              <a:rPr lang="en-US" sz="2400" b="1" dirty="0"/>
              <a:t>a</a:t>
            </a:r>
            <a:r>
              <a:rPr lang="en-US" sz="2400" b="1" dirty="0" smtClean="0"/>
              <a:t>uxiliary lockout relay is to:</a:t>
            </a:r>
            <a:endParaRPr lang="en-US" sz="2400" b="1" dirty="0"/>
          </a:p>
        </p:txBody>
      </p:sp>
      <p:sp>
        <p:nvSpPr>
          <p:cNvPr id="3" name="TextBox 2"/>
          <p:cNvSpPr txBox="1"/>
          <p:nvPr/>
        </p:nvSpPr>
        <p:spPr>
          <a:xfrm>
            <a:off x="2895599" y="2800152"/>
            <a:ext cx="5824657" cy="830997"/>
          </a:xfrm>
          <a:prstGeom prst="rect">
            <a:avLst/>
          </a:prstGeom>
          <a:noFill/>
        </p:spPr>
        <p:txBody>
          <a:bodyPr wrap="square" rtlCol="0">
            <a:spAutoFit/>
          </a:bodyPr>
          <a:lstStyle/>
          <a:p>
            <a:r>
              <a:rPr lang="en-US" sz="2400" dirty="0" smtClean="0"/>
              <a:t>Close several circuit breakers and/or switches</a:t>
            </a:r>
          </a:p>
          <a:p>
            <a:r>
              <a:rPr lang="en-US" sz="2400" dirty="0" smtClean="0"/>
              <a:t> at one time</a:t>
            </a:r>
            <a:endParaRPr lang="en-US" sz="2400" dirty="0"/>
          </a:p>
        </p:txBody>
      </p:sp>
      <p:sp>
        <p:nvSpPr>
          <p:cNvPr id="6" name="TextBox 5"/>
          <p:cNvSpPr txBox="1"/>
          <p:nvPr/>
        </p:nvSpPr>
        <p:spPr>
          <a:xfrm>
            <a:off x="2895599" y="3791790"/>
            <a:ext cx="4482281" cy="830997"/>
          </a:xfrm>
          <a:prstGeom prst="rect">
            <a:avLst/>
          </a:prstGeom>
          <a:noFill/>
        </p:spPr>
        <p:txBody>
          <a:bodyPr wrap="square" rtlCol="0">
            <a:spAutoFit/>
          </a:bodyPr>
          <a:lstStyle/>
          <a:p>
            <a:r>
              <a:rPr lang="en-US" sz="2400" dirty="0" smtClean="0"/>
              <a:t>Trip several </a:t>
            </a:r>
            <a:r>
              <a:rPr lang="en-US" sz="2400" dirty="0"/>
              <a:t>circuit breakers </a:t>
            </a:r>
            <a:r>
              <a:rPr lang="en-US" sz="2400" dirty="0" smtClean="0"/>
              <a:t>and/switches </a:t>
            </a:r>
            <a:r>
              <a:rPr lang="en-US" sz="2400" dirty="0"/>
              <a:t>at one time</a:t>
            </a:r>
          </a:p>
        </p:txBody>
      </p:sp>
      <p:sp>
        <p:nvSpPr>
          <p:cNvPr id="7" name="TextBox 6"/>
          <p:cNvSpPr txBox="1"/>
          <p:nvPr/>
        </p:nvSpPr>
        <p:spPr>
          <a:xfrm>
            <a:off x="2895599" y="4783428"/>
            <a:ext cx="3581401" cy="461665"/>
          </a:xfrm>
          <a:prstGeom prst="rect">
            <a:avLst/>
          </a:prstGeom>
          <a:noFill/>
        </p:spPr>
        <p:txBody>
          <a:bodyPr wrap="square" rtlCol="0">
            <a:spAutoFit/>
          </a:bodyPr>
          <a:lstStyle/>
          <a:p>
            <a:r>
              <a:rPr lang="en-US" sz="2400" dirty="0" smtClean="0"/>
              <a:t>Close a control relay</a:t>
            </a:r>
            <a:endParaRPr lang="en-US" sz="2400" dirty="0"/>
          </a:p>
        </p:txBody>
      </p:sp>
      <p:sp>
        <p:nvSpPr>
          <p:cNvPr id="9" name="TextBox 8"/>
          <p:cNvSpPr txBox="1"/>
          <p:nvPr/>
        </p:nvSpPr>
        <p:spPr>
          <a:xfrm>
            <a:off x="2895599" y="5405735"/>
            <a:ext cx="3886200" cy="461665"/>
          </a:xfrm>
          <a:prstGeom prst="rect">
            <a:avLst/>
          </a:prstGeom>
          <a:noFill/>
        </p:spPr>
        <p:txBody>
          <a:bodyPr wrap="square" rtlCol="0">
            <a:spAutoFit/>
          </a:bodyPr>
          <a:lstStyle/>
          <a:p>
            <a:r>
              <a:rPr lang="en-US" sz="2400" dirty="0" smtClean="0"/>
              <a:t>Open a control relay</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95600"/>
            <a:ext cx="2200330" cy="3414304"/>
          </a:xfrm>
          <a:prstGeom prst="rect">
            <a:avLst/>
          </a:prstGeom>
        </p:spPr>
      </p:pic>
    </p:spTree>
    <p:extLst>
      <p:ext uri="{BB962C8B-B14F-4D97-AF65-F5344CB8AC3E}">
        <p14:creationId xmlns:p14="http://schemas.microsoft.com/office/powerpoint/2010/main" val="28271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grpId="1" nodeType="clickEffect">
                                  <p:stCondLst>
                                    <p:cond delay="0"/>
                                  </p:stCondLst>
                                  <p:childTnLst>
                                    <p:anim calcmode="lin" valueType="num">
                                      <p:cBhvr>
                                        <p:cTn id="28" dur="1000"/>
                                        <p:tgtEl>
                                          <p:spTgt spid="3"/>
                                        </p:tgtEl>
                                        <p:attrNameLst>
                                          <p:attrName>ppt_w</p:attrName>
                                        </p:attrNameLst>
                                      </p:cBhvr>
                                      <p:tavLst>
                                        <p:tav tm="0">
                                          <p:val>
                                            <p:strVal val="ppt_w"/>
                                          </p:val>
                                        </p:tav>
                                        <p:tav tm="100000">
                                          <p:val>
                                            <p:fltVal val="0"/>
                                          </p:val>
                                        </p:tav>
                                      </p:tavLst>
                                    </p:anim>
                                    <p:anim calcmode="lin" valueType="num">
                                      <p:cBhvr>
                                        <p:cTn id="29" dur="1000"/>
                                        <p:tgtEl>
                                          <p:spTgt spid="3"/>
                                        </p:tgtEl>
                                        <p:attrNameLst>
                                          <p:attrName>ppt_h</p:attrName>
                                        </p:attrNameLst>
                                      </p:cBhvr>
                                      <p:tavLst>
                                        <p:tav tm="0">
                                          <p:val>
                                            <p:strVal val="ppt_h"/>
                                          </p:val>
                                        </p:tav>
                                        <p:tav tm="100000">
                                          <p:val>
                                            <p:fltVal val="0"/>
                                          </p:val>
                                        </p:tav>
                                      </p:tavLst>
                                    </p:anim>
                                    <p:anim calcmode="lin" valueType="num">
                                      <p:cBhvr>
                                        <p:cTn id="30" dur="1000"/>
                                        <p:tgtEl>
                                          <p:spTgt spid="3"/>
                                        </p:tgtEl>
                                        <p:attrNameLst>
                                          <p:attrName>style.rotation</p:attrName>
                                        </p:attrNameLst>
                                      </p:cBhvr>
                                      <p:tavLst>
                                        <p:tav tm="0">
                                          <p:val>
                                            <p:fltVal val="0"/>
                                          </p:val>
                                        </p:tav>
                                        <p:tav tm="100000">
                                          <p:val>
                                            <p:fltVal val="90"/>
                                          </p:val>
                                        </p:tav>
                                      </p:tavLst>
                                    </p:anim>
                                    <p:animEffect transition="out" filter="fade">
                                      <p:cBhvr>
                                        <p:cTn id="31" dur="1000"/>
                                        <p:tgtEl>
                                          <p:spTgt spid="3"/>
                                        </p:tgtEl>
                                      </p:cBhvr>
                                    </p:animEffect>
                                    <p:set>
                                      <p:cBhvr>
                                        <p:cTn id="32" dur="1" fill="hold">
                                          <p:stCondLst>
                                            <p:cond delay="999"/>
                                          </p:stCondLst>
                                        </p:cTn>
                                        <p:tgtEl>
                                          <p:spTgt spid="3"/>
                                        </p:tgtEl>
                                        <p:attrNameLst>
                                          <p:attrName>style.visibility</p:attrName>
                                        </p:attrNameLst>
                                      </p:cBhvr>
                                      <p:to>
                                        <p:strVal val="hidden"/>
                                      </p:to>
                                    </p:set>
                                  </p:childTnLst>
                                </p:cTn>
                              </p:par>
                              <p:par>
                                <p:cTn id="33" presetID="31" presetClass="exit" presetSubtype="0" fill="hold" grpId="1" nodeType="withEffect">
                                  <p:stCondLst>
                                    <p:cond delay="0"/>
                                  </p:stCondLst>
                                  <p:childTnLst>
                                    <p:anim calcmode="lin" valueType="num">
                                      <p:cBhvr>
                                        <p:cTn id="34" dur="1000"/>
                                        <p:tgtEl>
                                          <p:spTgt spid="7"/>
                                        </p:tgtEl>
                                        <p:attrNameLst>
                                          <p:attrName>ppt_w</p:attrName>
                                        </p:attrNameLst>
                                      </p:cBhvr>
                                      <p:tavLst>
                                        <p:tav tm="0">
                                          <p:val>
                                            <p:strVal val="ppt_w"/>
                                          </p:val>
                                        </p:tav>
                                        <p:tav tm="100000">
                                          <p:val>
                                            <p:fltVal val="0"/>
                                          </p:val>
                                        </p:tav>
                                      </p:tavLst>
                                    </p:anim>
                                    <p:anim calcmode="lin" valueType="num">
                                      <p:cBhvr>
                                        <p:cTn id="35" dur="1000"/>
                                        <p:tgtEl>
                                          <p:spTgt spid="7"/>
                                        </p:tgtEl>
                                        <p:attrNameLst>
                                          <p:attrName>ppt_h</p:attrName>
                                        </p:attrNameLst>
                                      </p:cBhvr>
                                      <p:tavLst>
                                        <p:tav tm="0">
                                          <p:val>
                                            <p:strVal val="ppt_h"/>
                                          </p:val>
                                        </p:tav>
                                        <p:tav tm="100000">
                                          <p:val>
                                            <p:fltVal val="0"/>
                                          </p:val>
                                        </p:tav>
                                      </p:tavLst>
                                    </p:anim>
                                    <p:anim calcmode="lin" valueType="num">
                                      <p:cBhvr>
                                        <p:cTn id="36" dur="1000"/>
                                        <p:tgtEl>
                                          <p:spTgt spid="7"/>
                                        </p:tgtEl>
                                        <p:attrNameLst>
                                          <p:attrName>style.rotation</p:attrName>
                                        </p:attrNameLst>
                                      </p:cBhvr>
                                      <p:tavLst>
                                        <p:tav tm="0">
                                          <p:val>
                                            <p:fltVal val="0"/>
                                          </p:val>
                                        </p:tav>
                                        <p:tav tm="100000">
                                          <p:val>
                                            <p:fltVal val="90"/>
                                          </p:val>
                                        </p:tav>
                                      </p:tavLst>
                                    </p:anim>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par>
                                <p:cTn id="39" presetID="31" presetClass="exit" presetSubtype="0" fill="hold" grpId="1" nodeType="withEffect">
                                  <p:stCondLst>
                                    <p:cond delay="0"/>
                                  </p:stCondLst>
                                  <p:childTnLst>
                                    <p:anim calcmode="lin" valueType="num">
                                      <p:cBhvr>
                                        <p:cTn id="40" dur="1000"/>
                                        <p:tgtEl>
                                          <p:spTgt spid="9"/>
                                        </p:tgtEl>
                                        <p:attrNameLst>
                                          <p:attrName>ppt_w</p:attrName>
                                        </p:attrNameLst>
                                      </p:cBhvr>
                                      <p:tavLst>
                                        <p:tav tm="0">
                                          <p:val>
                                            <p:strVal val="ppt_w"/>
                                          </p:val>
                                        </p:tav>
                                        <p:tav tm="100000">
                                          <p:val>
                                            <p:fltVal val="0"/>
                                          </p:val>
                                        </p:tav>
                                      </p:tavLst>
                                    </p:anim>
                                    <p:anim calcmode="lin" valueType="num">
                                      <p:cBhvr>
                                        <p:cTn id="41" dur="1000"/>
                                        <p:tgtEl>
                                          <p:spTgt spid="9"/>
                                        </p:tgtEl>
                                        <p:attrNameLst>
                                          <p:attrName>ppt_h</p:attrName>
                                        </p:attrNameLst>
                                      </p:cBhvr>
                                      <p:tavLst>
                                        <p:tav tm="0">
                                          <p:val>
                                            <p:strVal val="ppt_h"/>
                                          </p:val>
                                        </p:tav>
                                        <p:tav tm="100000">
                                          <p:val>
                                            <p:fltVal val="0"/>
                                          </p:val>
                                        </p:tav>
                                      </p:tavLst>
                                    </p:anim>
                                    <p:anim calcmode="lin" valueType="num">
                                      <p:cBhvr>
                                        <p:cTn id="42" dur="1000"/>
                                        <p:tgtEl>
                                          <p:spTgt spid="9"/>
                                        </p:tgtEl>
                                        <p:attrNameLst>
                                          <p:attrName>style.rotation</p:attrName>
                                        </p:attrNameLst>
                                      </p:cBhvr>
                                      <p:tavLst>
                                        <p:tav tm="0">
                                          <p:val>
                                            <p:fltVal val="0"/>
                                          </p:val>
                                        </p:tav>
                                        <p:tav tm="100000">
                                          <p:val>
                                            <p:fltVal val="90"/>
                                          </p:val>
                                        </p:tav>
                                      </p:tavLst>
                                    </p:anim>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7" grpId="0"/>
      <p:bldP spid="7" grpId="1"/>
      <p:bldP spid="9" grpId="0"/>
      <p:bldP spid="9"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41564" y="1597967"/>
            <a:ext cx="9116291"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Which function switch allows supervisory control of</a:t>
            </a:r>
          </a:p>
          <a:p>
            <a:pPr algn="ctr"/>
            <a:r>
              <a:rPr lang="en-US" sz="2400" b="1" dirty="0">
                <a:latin typeface="Book Antiqua" pitchFamily="18" charset="0"/>
                <a:cs typeface="Calibri" pitchFamily="34" charset="0"/>
              </a:rPr>
              <a:t>m</a:t>
            </a:r>
            <a:r>
              <a:rPr lang="en-US" sz="2400" b="1" dirty="0" smtClean="0">
                <a:latin typeface="Book Antiqua" pitchFamily="18" charset="0"/>
                <a:cs typeface="Calibri" pitchFamily="34" charset="0"/>
              </a:rPr>
              <a:t>otor operated switches?</a:t>
            </a:r>
            <a:endParaRPr lang="en-US" sz="2400" b="1" dirty="0">
              <a:latin typeface="Book Antiqua" pitchFamily="18" charset="0"/>
              <a:cs typeface="Calibri" pitchFamily="34" charset="0"/>
            </a:endParaRPr>
          </a:p>
        </p:txBody>
      </p:sp>
      <p:sp>
        <p:nvSpPr>
          <p:cNvPr id="3" name="TextBox 2"/>
          <p:cNvSpPr txBox="1"/>
          <p:nvPr/>
        </p:nvSpPr>
        <p:spPr>
          <a:xfrm>
            <a:off x="27710" y="2594919"/>
            <a:ext cx="9143999" cy="461665"/>
          </a:xfrm>
          <a:prstGeom prst="rect">
            <a:avLst/>
          </a:prstGeom>
          <a:noFill/>
        </p:spPr>
        <p:txBody>
          <a:bodyPr wrap="square" rtlCol="0" anchor="ctr" anchorCtr="1">
            <a:spAutoFit/>
          </a:bodyPr>
          <a:lstStyle/>
          <a:p>
            <a:pPr algn="ctr"/>
            <a:r>
              <a:rPr lang="en-US" sz="2400" dirty="0" smtClean="0">
                <a:latin typeface="Book Antiqua" pitchFamily="18" charset="0"/>
                <a:cs typeface="Calibri" pitchFamily="34" charset="0"/>
              </a:rPr>
              <a:t>Differential switch</a:t>
            </a:r>
            <a:endParaRPr lang="en-US" sz="2400" dirty="0">
              <a:latin typeface="Book Antiqua" pitchFamily="18" charset="0"/>
              <a:cs typeface="Calibri" pitchFamily="34" charset="0"/>
            </a:endParaRPr>
          </a:p>
        </p:txBody>
      </p:sp>
      <p:sp>
        <p:nvSpPr>
          <p:cNvPr id="7" name="TextBox 6"/>
          <p:cNvSpPr txBox="1"/>
          <p:nvPr/>
        </p:nvSpPr>
        <p:spPr>
          <a:xfrm>
            <a:off x="90055" y="3850159"/>
            <a:ext cx="9019308" cy="461665"/>
          </a:xfrm>
          <a:prstGeom prst="rect">
            <a:avLst/>
          </a:prstGeom>
          <a:noFill/>
        </p:spPr>
        <p:txBody>
          <a:bodyPr wrap="square" rtlCol="0">
            <a:spAutoFit/>
          </a:bodyPr>
          <a:lstStyle/>
          <a:p>
            <a:pPr algn="ctr"/>
            <a:r>
              <a:rPr lang="en-US" sz="2400" dirty="0" smtClean="0">
                <a:latin typeface="Book Antiqua" pitchFamily="18" charset="0"/>
              </a:rPr>
              <a:t>TA switch</a:t>
            </a:r>
          </a:p>
        </p:txBody>
      </p:sp>
      <p:sp>
        <p:nvSpPr>
          <p:cNvPr id="6" name="TextBox 5"/>
          <p:cNvSpPr txBox="1"/>
          <p:nvPr/>
        </p:nvSpPr>
        <p:spPr>
          <a:xfrm>
            <a:off x="103909" y="3222539"/>
            <a:ext cx="8991600" cy="461665"/>
          </a:xfrm>
          <a:prstGeom prst="rect">
            <a:avLst/>
          </a:prstGeom>
          <a:noFill/>
        </p:spPr>
        <p:txBody>
          <a:bodyPr wrap="square" rtlCol="0">
            <a:spAutoFit/>
          </a:bodyPr>
          <a:lstStyle/>
          <a:p>
            <a:pPr algn="ctr"/>
            <a:r>
              <a:rPr lang="en-US" sz="2400" dirty="0" smtClean="0">
                <a:latin typeface="Book Antiqua" pitchFamily="18" charset="0"/>
                <a:cs typeface="Calibri" pitchFamily="34" charset="0"/>
              </a:rPr>
              <a:t>Supervisory switch</a:t>
            </a:r>
            <a:endParaRPr lang="en-US" sz="2400" dirty="0">
              <a:latin typeface="Book Antiqua" pitchFamily="18" charset="0"/>
            </a:endParaRPr>
          </a:p>
        </p:txBody>
      </p:sp>
      <p:sp>
        <p:nvSpPr>
          <p:cNvPr id="9" name="TextBox 8"/>
          <p:cNvSpPr txBox="1"/>
          <p:nvPr/>
        </p:nvSpPr>
        <p:spPr>
          <a:xfrm>
            <a:off x="103910" y="4477779"/>
            <a:ext cx="8991598" cy="461665"/>
          </a:xfrm>
          <a:prstGeom prst="rect">
            <a:avLst/>
          </a:prstGeom>
          <a:noFill/>
        </p:spPr>
        <p:txBody>
          <a:bodyPr wrap="square" rtlCol="0">
            <a:spAutoFit/>
          </a:bodyPr>
          <a:lstStyle/>
          <a:p>
            <a:pPr algn="ctr"/>
            <a:r>
              <a:rPr lang="en-US" sz="2400" dirty="0" smtClean="0">
                <a:latin typeface="Book Antiqua" pitchFamily="18" charset="0"/>
              </a:rPr>
              <a:t>Voltmeter switch</a:t>
            </a:r>
            <a:endParaRPr lang="en-US" sz="2400" dirty="0">
              <a:latin typeface="Book Antiqua" pitchFamily="18" charset="0"/>
            </a:endParaRPr>
          </a:p>
        </p:txBody>
      </p:sp>
      <p:sp>
        <p:nvSpPr>
          <p:cNvPr id="10" name="TextBox 9"/>
          <p:cNvSpPr txBox="1"/>
          <p:nvPr/>
        </p:nvSpPr>
        <p:spPr>
          <a:xfrm>
            <a:off x="0" y="3508282"/>
            <a:ext cx="9019308" cy="1200329"/>
          </a:xfrm>
          <a:prstGeom prst="rect">
            <a:avLst/>
          </a:prstGeom>
          <a:noFill/>
        </p:spPr>
        <p:txBody>
          <a:bodyPr wrap="square" rtlCol="0">
            <a:spAutoFit/>
          </a:bodyPr>
          <a:lstStyle/>
          <a:p>
            <a:pPr algn="ctr"/>
            <a:r>
              <a:rPr lang="en-US" sz="2400" dirty="0"/>
              <a:t> </a:t>
            </a:r>
            <a:r>
              <a:rPr lang="en-US" sz="2400" dirty="0" smtClean="0"/>
              <a:t>     *This eliminates </a:t>
            </a:r>
            <a:r>
              <a:rPr lang="en-US" sz="2400" dirty="0"/>
              <a:t>any control of the breaker or motorized </a:t>
            </a:r>
            <a:endParaRPr lang="en-US" sz="2400" dirty="0" smtClean="0"/>
          </a:p>
          <a:p>
            <a:pPr algn="ctr"/>
            <a:r>
              <a:rPr lang="en-US" sz="2400" dirty="0" smtClean="0"/>
              <a:t>switches </a:t>
            </a:r>
            <a:r>
              <a:rPr lang="en-US" sz="2400" dirty="0"/>
              <a:t>from any remote </a:t>
            </a:r>
            <a:r>
              <a:rPr lang="en-US" sz="2400" dirty="0" smtClean="0"/>
              <a:t>source such </a:t>
            </a:r>
            <a:r>
              <a:rPr lang="en-US" sz="2400" dirty="0"/>
              <a:t>as the supervisory </a:t>
            </a:r>
            <a:endParaRPr lang="en-US" sz="2400" dirty="0" smtClean="0"/>
          </a:p>
          <a:p>
            <a:pPr algn="ctr"/>
            <a:r>
              <a:rPr lang="en-US" sz="2400" dirty="0" smtClean="0"/>
              <a:t>        control </a:t>
            </a:r>
            <a:r>
              <a:rPr lang="en-US" sz="2400" dirty="0"/>
              <a:t>in the Control Center.</a:t>
            </a:r>
          </a:p>
        </p:txBody>
      </p:sp>
    </p:spTree>
    <p:extLst>
      <p:ext uri="{BB962C8B-B14F-4D97-AF65-F5344CB8AC3E}">
        <p14:creationId xmlns:p14="http://schemas.microsoft.com/office/powerpoint/2010/main" val="384363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63" presetClass="path" presetSubtype="0" accel="50000" decel="50000" fill="hold" grpId="1" nodeType="withEffect">
                                  <p:stCondLst>
                                    <p:cond delay="0"/>
                                  </p:stCondLst>
                                  <p:childTnLst>
                                    <p:animMotion origin="layout" path="M 0 -1.11111E-6 L 0 -0.08889 " pathEditMode="relative" rAng="0" ptsTypes="AA">
                                      <p:cBhvr>
                                        <p:cTn id="32" dur="2000" fill="hold"/>
                                        <p:tgtEl>
                                          <p:spTgt spid="6"/>
                                        </p:tgtEl>
                                        <p:attrNameLst>
                                          <p:attrName>ppt_x</p:attrName>
                                          <p:attrName>ppt_y</p:attrName>
                                        </p:attrNameLst>
                                      </p:cBhvr>
                                      <p:rCtr x="0" y="-4444"/>
                                    </p:animMotion>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050" name="Picture 2" descr="C:\Users\jpferguson\Desktop\symbols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276" y="2492754"/>
            <a:ext cx="43815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pferguson\Desktop\symbols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326" y="3832415"/>
            <a:ext cx="43434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pferguson\Desktop\symbols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801" y="5181600"/>
            <a:ext cx="4362450" cy="752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19" y="1443903"/>
            <a:ext cx="9116291" cy="461665"/>
          </a:xfrm>
          <a:prstGeom prst="rect">
            <a:avLst/>
          </a:prstGeom>
          <a:noFill/>
        </p:spPr>
        <p:txBody>
          <a:bodyPr wrap="square" rtlCol="0">
            <a:spAutoFit/>
          </a:bodyPr>
          <a:lstStyle/>
          <a:p>
            <a:pPr algn="ctr"/>
            <a:r>
              <a:rPr lang="en-US" sz="2400" dirty="0" smtClean="0"/>
              <a:t>Circuit Breaker Symbols</a:t>
            </a:r>
            <a:endParaRPr lang="en-US" sz="2400" dirty="0"/>
          </a:p>
        </p:txBody>
      </p:sp>
    </p:spTree>
    <p:extLst>
      <p:ext uri="{BB962C8B-B14F-4D97-AF65-F5344CB8AC3E}">
        <p14:creationId xmlns:p14="http://schemas.microsoft.com/office/powerpoint/2010/main" val="29568873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7770" y="1676400"/>
            <a:ext cx="9116290" cy="461665"/>
          </a:xfrm>
          <a:prstGeom prst="rect">
            <a:avLst/>
          </a:prstGeom>
          <a:noFill/>
        </p:spPr>
        <p:txBody>
          <a:bodyPr wrap="square" rtlCol="0">
            <a:spAutoFit/>
          </a:bodyPr>
          <a:lstStyle/>
          <a:p>
            <a:pPr algn="ctr"/>
            <a:r>
              <a:rPr lang="en-US" sz="2400" b="1" dirty="0" smtClean="0"/>
              <a:t>L.S.B.U.O.C. relay #4 has no “I” or “T”</a:t>
            </a:r>
            <a:r>
              <a:rPr lang="en-US" b="1" dirty="0" smtClean="0"/>
              <a:t> </a:t>
            </a:r>
            <a:r>
              <a:rPr lang="en-US" sz="2400" b="1" dirty="0" smtClean="0"/>
              <a:t>targets</a:t>
            </a:r>
            <a:r>
              <a:rPr lang="en-US" b="1" dirty="0" smtClean="0"/>
              <a:t> </a:t>
            </a:r>
            <a:r>
              <a:rPr lang="en-US" sz="2400" b="1" dirty="0" smtClean="0"/>
              <a:t>(T/F)</a:t>
            </a:r>
            <a:endParaRPr lang="en-US" b="1" dirty="0"/>
          </a:p>
        </p:txBody>
      </p:sp>
      <p:sp>
        <p:nvSpPr>
          <p:cNvPr id="3" name="TextBox 2"/>
          <p:cNvSpPr txBox="1"/>
          <p:nvPr/>
        </p:nvSpPr>
        <p:spPr>
          <a:xfrm>
            <a:off x="4443772" y="3684657"/>
            <a:ext cx="4596807"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740" y="2438400"/>
            <a:ext cx="3242933" cy="3505200"/>
          </a:xfrm>
          <a:prstGeom prst="rect">
            <a:avLst/>
          </a:prstGeom>
        </p:spPr>
      </p:pic>
    </p:spTree>
    <p:extLst>
      <p:ext uri="{BB962C8B-B14F-4D97-AF65-F5344CB8AC3E}">
        <p14:creationId xmlns:p14="http://schemas.microsoft.com/office/powerpoint/2010/main" val="19359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5" y="1597968"/>
            <a:ext cx="9116291" cy="830997"/>
          </a:xfrm>
          <a:prstGeom prst="rect">
            <a:avLst/>
          </a:prstGeom>
          <a:noFill/>
        </p:spPr>
        <p:txBody>
          <a:bodyPr wrap="square" rtlCol="0" anchor="ctr">
            <a:spAutoFit/>
          </a:bodyPr>
          <a:lstStyle/>
          <a:p>
            <a:pPr algn="ctr"/>
            <a:r>
              <a:rPr lang="en-US" sz="2400" b="1" dirty="0" smtClean="0">
                <a:latin typeface="Book Antiqua" pitchFamily="18" charset="0"/>
              </a:rPr>
              <a:t>High Side Backup over current relays have how many elements and how are they labeled?</a:t>
            </a:r>
            <a:endParaRPr lang="en-US" sz="2400" b="1" dirty="0">
              <a:latin typeface="Book Antiqua" pitchFamily="18" charset="0"/>
            </a:endParaRPr>
          </a:p>
        </p:txBody>
      </p:sp>
      <p:sp>
        <p:nvSpPr>
          <p:cNvPr id="3" name="TextBox 2"/>
          <p:cNvSpPr txBox="1"/>
          <p:nvPr/>
        </p:nvSpPr>
        <p:spPr>
          <a:xfrm>
            <a:off x="13855" y="2535488"/>
            <a:ext cx="9116290" cy="461665"/>
          </a:xfrm>
          <a:prstGeom prst="rect">
            <a:avLst/>
          </a:prstGeom>
          <a:noFill/>
        </p:spPr>
        <p:txBody>
          <a:bodyPr wrap="square" rtlCol="0" anchor="ctr" anchorCtr="1">
            <a:spAutoFit/>
          </a:bodyPr>
          <a:lstStyle/>
          <a:p>
            <a:pPr algn="ctr"/>
            <a:r>
              <a:rPr lang="en-US" sz="2400" dirty="0" smtClean="0">
                <a:latin typeface="Book Antiqua" pitchFamily="18" charset="0"/>
              </a:rPr>
              <a:t>2 elements- labeled 1 &amp; 2</a:t>
            </a:r>
            <a:endParaRPr lang="en-US" sz="2400" dirty="0">
              <a:latin typeface="Book Antiqua" pitchFamily="18" charset="0"/>
            </a:endParaRPr>
          </a:p>
        </p:txBody>
      </p:sp>
      <p:sp>
        <p:nvSpPr>
          <p:cNvPr id="7" name="TextBox 6"/>
          <p:cNvSpPr txBox="1"/>
          <p:nvPr/>
        </p:nvSpPr>
        <p:spPr>
          <a:xfrm>
            <a:off x="1" y="3671864"/>
            <a:ext cx="9143999" cy="461665"/>
          </a:xfrm>
          <a:prstGeom prst="rect">
            <a:avLst/>
          </a:prstGeom>
          <a:noFill/>
        </p:spPr>
        <p:txBody>
          <a:bodyPr wrap="square" rtlCol="0">
            <a:spAutoFit/>
          </a:bodyPr>
          <a:lstStyle/>
          <a:p>
            <a:pPr algn="ctr"/>
            <a:r>
              <a:rPr lang="en-US" sz="2400" dirty="0" smtClean="0">
                <a:latin typeface="Book Antiqua" pitchFamily="18" charset="0"/>
              </a:rPr>
              <a:t>3 elements- labeled 1, 2, &amp; 3 </a:t>
            </a:r>
          </a:p>
        </p:txBody>
      </p:sp>
      <p:sp>
        <p:nvSpPr>
          <p:cNvPr id="6" name="TextBox 5"/>
          <p:cNvSpPr txBox="1"/>
          <p:nvPr/>
        </p:nvSpPr>
        <p:spPr>
          <a:xfrm>
            <a:off x="13855" y="3103676"/>
            <a:ext cx="9116290" cy="461665"/>
          </a:xfrm>
          <a:prstGeom prst="rect">
            <a:avLst/>
          </a:prstGeom>
          <a:noFill/>
        </p:spPr>
        <p:txBody>
          <a:bodyPr wrap="square" rtlCol="0">
            <a:spAutoFit/>
          </a:bodyPr>
          <a:lstStyle/>
          <a:p>
            <a:pPr algn="ctr"/>
            <a:r>
              <a:rPr lang="en-US" sz="2400" dirty="0" smtClean="0">
                <a:latin typeface="Book Antiqua" pitchFamily="18" charset="0"/>
              </a:rPr>
              <a:t>2 elements- labeled I &amp; T</a:t>
            </a:r>
            <a:endParaRPr lang="en-US" sz="2400" dirty="0">
              <a:latin typeface="Book Antiqua" pitchFamily="18" charset="0"/>
            </a:endParaRPr>
          </a:p>
        </p:txBody>
      </p:sp>
      <p:sp>
        <p:nvSpPr>
          <p:cNvPr id="9" name="TextBox 8"/>
          <p:cNvSpPr txBox="1"/>
          <p:nvPr/>
        </p:nvSpPr>
        <p:spPr>
          <a:xfrm>
            <a:off x="13855" y="4240054"/>
            <a:ext cx="9116290" cy="461665"/>
          </a:xfrm>
          <a:prstGeom prst="rect">
            <a:avLst/>
          </a:prstGeom>
          <a:noFill/>
        </p:spPr>
        <p:txBody>
          <a:bodyPr wrap="square" rtlCol="0">
            <a:spAutoFit/>
          </a:bodyPr>
          <a:lstStyle/>
          <a:p>
            <a:pPr algn="ctr"/>
            <a:r>
              <a:rPr lang="en-US" sz="2400" dirty="0" smtClean="0">
                <a:latin typeface="Book Antiqua" pitchFamily="18" charset="0"/>
              </a:rPr>
              <a:t>3 elements- labeled I, T, &amp; IT</a:t>
            </a:r>
            <a:endParaRPr lang="en-US" sz="2400" dirty="0">
              <a:latin typeface="Book Antiqua" pitchFamily="18" charset="0"/>
            </a:endParaRPr>
          </a:p>
        </p:txBody>
      </p:sp>
    </p:spTree>
    <p:extLst>
      <p:ext uri="{BB962C8B-B14F-4D97-AF65-F5344CB8AC3E}">
        <p14:creationId xmlns:p14="http://schemas.microsoft.com/office/powerpoint/2010/main" val="615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2" fill="hold" grpId="1" nodeType="click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1+ppt_w/2"/>
                                          </p:val>
                                        </p:tav>
                                      </p:tavLst>
                                    </p:anim>
                                    <p:anim calcmode="lin" valueType="num">
                                      <p:cBhvr additive="base">
                                        <p:cTn id="28" dur="500"/>
                                        <p:tgtEl>
                                          <p:spTgt spid="3"/>
                                        </p:tgtEl>
                                        <p:attrNameLst>
                                          <p:attrName>ppt_y</p:attrName>
                                        </p:attrNameLst>
                                      </p:cBhvr>
                                      <p:tavLst>
                                        <p:tav tm="0">
                                          <p:val>
                                            <p:strVal val="ppt_y"/>
                                          </p:val>
                                        </p:tav>
                                        <p:tav tm="100000">
                                          <p:val>
                                            <p:strVal val="ppt_y"/>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2" fill="hold" grpId="1"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1+ppt_w/2"/>
                                          </p:val>
                                        </p:tav>
                                      </p:tavLst>
                                    </p:anim>
                                    <p:anim calcmode="lin" valueType="num">
                                      <p:cBhvr additive="base">
                                        <p:cTn id="32" dur="500"/>
                                        <p:tgtEl>
                                          <p:spTgt spid="7"/>
                                        </p:tgtEl>
                                        <p:attrNameLst>
                                          <p:attrName>ppt_y</p:attrName>
                                        </p:attrNameLst>
                                      </p:cBhvr>
                                      <p:tavLst>
                                        <p:tav tm="0">
                                          <p:val>
                                            <p:strVal val="ppt_y"/>
                                          </p:val>
                                        </p:tav>
                                        <p:tav tm="100000">
                                          <p:val>
                                            <p:strVal val="ppt_y"/>
                                          </p:val>
                                        </p:tav>
                                      </p:tavLst>
                                    </p:anim>
                                    <p:set>
                                      <p:cBhvr>
                                        <p:cTn id="33" dur="1" fill="hold">
                                          <p:stCondLst>
                                            <p:cond delay="499"/>
                                          </p:stCondLst>
                                        </p:cTn>
                                        <p:tgtEl>
                                          <p:spTgt spid="7"/>
                                        </p:tgtEl>
                                        <p:attrNameLst>
                                          <p:attrName>style.visibility</p:attrName>
                                        </p:attrNameLst>
                                      </p:cBhvr>
                                      <p:to>
                                        <p:strVal val="hidden"/>
                                      </p:to>
                                    </p:set>
                                  </p:childTnLst>
                                </p:cTn>
                              </p:par>
                              <p:par>
                                <p:cTn id="34" presetID="2" presetClass="exit" presetSubtype="2" fill="hold" grpId="1" nodeType="with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1+ppt_w/2"/>
                                          </p:val>
                                        </p:tav>
                                      </p:tavLst>
                                    </p:anim>
                                    <p:anim calcmode="lin" valueType="num">
                                      <p:cBhvr additive="base">
                                        <p:cTn id="36" dur="500"/>
                                        <p:tgtEl>
                                          <p:spTgt spid="9"/>
                                        </p:tgtEl>
                                        <p:attrNameLst>
                                          <p:attrName>ppt_y</p:attrName>
                                        </p:attrNameLst>
                                      </p:cBhvr>
                                      <p:tavLst>
                                        <p:tav tm="0">
                                          <p:val>
                                            <p:strVal val="ppt_y"/>
                                          </p:val>
                                        </p:tav>
                                        <p:tav tm="100000">
                                          <p:val>
                                            <p:strVal val="ppt_y"/>
                                          </p:val>
                                        </p:tav>
                                      </p:tavLst>
                                    </p:anim>
                                    <p:set>
                                      <p:cBhvr>
                                        <p:cTn id="37" dur="1" fill="hold">
                                          <p:stCondLst>
                                            <p:cond delay="499"/>
                                          </p:stCondLst>
                                        </p:cTn>
                                        <p:tgtEl>
                                          <p:spTgt spid="9"/>
                                        </p:tgtEl>
                                        <p:attrNameLst>
                                          <p:attrName>style.visibility</p:attrName>
                                        </p:attrNameLst>
                                      </p:cBhvr>
                                      <p:to>
                                        <p:strVal val="hidden"/>
                                      </p:to>
                                    </p:set>
                                  </p:childTnLst>
                                </p:cTn>
                              </p:par>
                              <p:par>
                                <p:cTn id="38" presetID="49" presetClass="path" presetSubtype="0" accel="50000" decel="50000" fill="hold" grpId="1" nodeType="withEffect">
                                  <p:stCondLst>
                                    <p:cond delay="0"/>
                                  </p:stCondLst>
                                  <p:childTnLst>
                                    <p:animMotion origin="layout" path="M -3.33333E-6 1.11111E-6 L -3.33333E-6 0.07778 " pathEditMode="relative" rAng="0" ptsTypes="AA">
                                      <p:cBhvr>
                                        <p:cTn id="39" dur="2000" fill="hold"/>
                                        <p:tgtEl>
                                          <p:spTgt spid="6"/>
                                        </p:tgtEl>
                                        <p:attrNameLst>
                                          <p:attrName>ppt_x</p:attrName>
                                          <p:attrName>ppt_y</p:attrName>
                                        </p:attrNameLst>
                                      </p:cBhvr>
                                      <p:rCtr x="0" y="3889"/>
                                    </p:animMotion>
                                  </p:childTnLst>
                                </p:cTn>
                              </p:par>
                              <p:par>
                                <p:cTn id="40" presetID="8" presetClass="emph" presetSubtype="0" fill="hold" grpId="2" nodeType="withEffect">
                                  <p:stCondLst>
                                    <p:cond delay="0"/>
                                  </p:stCondLst>
                                  <p:childTnLst>
                                    <p:animRot by="21600000">
                                      <p:cBhvr>
                                        <p:cTn id="41" dur="2000" fill="hold"/>
                                        <p:tgtEl>
                                          <p:spTgt spid="6"/>
                                        </p:tgtEl>
                                        <p:attrNameLst>
                                          <p:attrName>r</p:attrName>
                                        </p:attrNameLst>
                                      </p:cBhvr>
                                    </p:animRot>
                                  </p:childTnLst>
                                </p:cTn>
                              </p:par>
                              <p:par>
                                <p:cTn id="42" presetID="6" presetClass="emph" presetSubtype="0" fill="hold" grpId="3" nodeType="withEffect">
                                  <p:stCondLst>
                                    <p:cond delay="0"/>
                                  </p:stCondLst>
                                  <p:childTnLst>
                                    <p:animScale>
                                      <p:cBhvr>
                                        <p:cTn id="4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6" grpId="2"/>
      <p:bldP spid="6" grpId="3"/>
      <p:bldP spid="9" grpId="0"/>
      <p:bldP spid="9"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9857" y="1794301"/>
            <a:ext cx="9040090" cy="830997"/>
          </a:xfrm>
          <a:prstGeom prst="rect">
            <a:avLst/>
          </a:prstGeom>
          <a:noFill/>
        </p:spPr>
        <p:txBody>
          <a:bodyPr wrap="square" rtlCol="0">
            <a:spAutoFit/>
          </a:bodyPr>
          <a:lstStyle/>
          <a:p>
            <a:pPr algn="ctr"/>
            <a:r>
              <a:rPr lang="en-US" sz="2400" b="1" dirty="0" smtClean="0"/>
              <a:t>B.U.O.C.’s operate when the current through </a:t>
            </a:r>
          </a:p>
          <a:p>
            <a:pPr algn="ctr"/>
            <a:r>
              <a:rPr lang="en-US" sz="2400" b="1" dirty="0" smtClean="0"/>
              <a:t>the relay is less than its trip setting (T,F)</a:t>
            </a:r>
            <a:endParaRPr lang="en-US" sz="2400" b="1" dirty="0"/>
          </a:p>
        </p:txBody>
      </p:sp>
      <p:sp>
        <p:nvSpPr>
          <p:cNvPr id="3" name="TextBox 2"/>
          <p:cNvSpPr txBox="1"/>
          <p:nvPr/>
        </p:nvSpPr>
        <p:spPr>
          <a:xfrm>
            <a:off x="19857" y="3130406"/>
            <a:ext cx="9040090" cy="707886"/>
          </a:xfrm>
          <a:prstGeom prst="rect">
            <a:avLst/>
          </a:prstGeom>
          <a:noFill/>
        </p:spPr>
        <p:txBody>
          <a:bodyPr wrap="square" rtlCol="0">
            <a:spAutoFit/>
          </a:bodyPr>
          <a:lstStyle/>
          <a:p>
            <a:pPr algn="ctr"/>
            <a:r>
              <a:rPr lang="en-US" sz="4000" dirty="0" smtClean="0"/>
              <a:t>False</a:t>
            </a:r>
            <a:endParaRPr lang="en-US" sz="4000" dirty="0"/>
          </a:p>
        </p:txBody>
      </p:sp>
      <p:sp>
        <p:nvSpPr>
          <p:cNvPr id="6" name="TextBox 5"/>
          <p:cNvSpPr txBox="1"/>
          <p:nvPr/>
        </p:nvSpPr>
        <p:spPr>
          <a:xfrm>
            <a:off x="19857" y="4343400"/>
            <a:ext cx="9040090" cy="830997"/>
          </a:xfrm>
          <a:prstGeom prst="rect">
            <a:avLst/>
          </a:prstGeom>
          <a:noFill/>
        </p:spPr>
        <p:txBody>
          <a:bodyPr wrap="square" rtlCol="0">
            <a:spAutoFit/>
          </a:bodyPr>
          <a:lstStyle/>
          <a:p>
            <a:pPr algn="ctr"/>
            <a:r>
              <a:rPr lang="en-US" sz="2400" dirty="0"/>
              <a:t>B.U.O.C.’s operate when the current through </a:t>
            </a:r>
          </a:p>
          <a:p>
            <a:pPr algn="ctr"/>
            <a:r>
              <a:rPr lang="en-US" sz="2400" dirty="0"/>
              <a:t>the relay is </a:t>
            </a:r>
            <a:r>
              <a:rPr lang="en-US" sz="2400" dirty="0" smtClean="0"/>
              <a:t>more </a:t>
            </a:r>
            <a:r>
              <a:rPr lang="en-US" sz="2400" dirty="0"/>
              <a:t>than its trip setting</a:t>
            </a:r>
          </a:p>
        </p:txBody>
      </p:sp>
    </p:spTree>
    <p:extLst>
      <p:ext uri="{BB962C8B-B14F-4D97-AF65-F5344CB8AC3E}">
        <p14:creationId xmlns:p14="http://schemas.microsoft.com/office/powerpoint/2010/main" val="395299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71600"/>
            <a:ext cx="3050508" cy="4419600"/>
          </a:xfrm>
          <a:prstGeom prst="rect">
            <a:avLst/>
          </a:prstGeom>
        </p:spPr>
      </p:pic>
      <p:sp>
        <p:nvSpPr>
          <p:cNvPr id="8" name="TextBox 7"/>
          <p:cNvSpPr txBox="1"/>
          <p:nvPr/>
        </p:nvSpPr>
        <p:spPr>
          <a:xfrm>
            <a:off x="152400" y="1600200"/>
            <a:ext cx="5410200" cy="830997"/>
          </a:xfrm>
          <a:prstGeom prst="rect">
            <a:avLst/>
          </a:prstGeom>
          <a:noFill/>
        </p:spPr>
        <p:txBody>
          <a:bodyPr wrap="square" rtlCol="0">
            <a:spAutoFit/>
          </a:bodyPr>
          <a:lstStyle/>
          <a:p>
            <a:r>
              <a:rPr lang="en-US" sz="2400" b="1" dirty="0" smtClean="0"/>
              <a:t>How can a breaker be tripped manually when it can not be tripped electrically?</a:t>
            </a:r>
            <a:endParaRPr lang="en-US" sz="2400" b="1" dirty="0"/>
          </a:p>
        </p:txBody>
      </p:sp>
      <p:cxnSp>
        <p:nvCxnSpPr>
          <p:cNvPr id="11" name="Straight Arrow Connector 10"/>
          <p:cNvCxnSpPr/>
          <p:nvPr/>
        </p:nvCxnSpPr>
        <p:spPr>
          <a:xfrm>
            <a:off x="5181600" y="3371165"/>
            <a:ext cx="914400" cy="105117"/>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 y="3048000"/>
            <a:ext cx="4800600" cy="646331"/>
          </a:xfrm>
          <a:prstGeom prst="rect">
            <a:avLst/>
          </a:prstGeom>
          <a:noFill/>
          <a:ln>
            <a:solidFill>
              <a:schemeClr val="bg1"/>
            </a:solidFill>
          </a:ln>
        </p:spPr>
        <p:txBody>
          <a:bodyPr wrap="square" rtlCol="0">
            <a:spAutoFit/>
          </a:bodyPr>
          <a:lstStyle/>
          <a:p>
            <a:r>
              <a:rPr lang="en-US" dirty="0" smtClean="0"/>
              <a:t>You can pull the Red Emergency Pull Handle 	that will mechanically trip the breaker. </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0" y="3962400"/>
            <a:ext cx="2705100" cy="23241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976926"/>
            <a:ext cx="1942252" cy="1814274"/>
          </a:xfrm>
          <a:prstGeom prst="rect">
            <a:avLst/>
          </a:prstGeom>
        </p:spPr>
      </p:pic>
    </p:spTree>
    <p:extLst>
      <p:ext uri="{BB962C8B-B14F-4D97-AF65-F5344CB8AC3E}">
        <p14:creationId xmlns:p14="http://schemas.microsoft.com/office/powerpoint/2010/main" val="4541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676400"/>
            <a:ext cx="9040090" cy="461665"/>
          </a:xfrm>
          <a:prstGeom prst="rect">
            <a:avLst/>
          </a:prstGeom>
          <a:noFill/>
        </p:spPr>
        <p:txBody>
          <a:bodyPr wrap="square" rtlCol="0">
            <a:spAutoFit/>
          </a:bodyPr>
          <a:lstStyle/>
          <a:p>
            <a:pPr algn="ctr"/>
            <a:r>
              <a:rPr lang="en-US" sz="2400" b="1" dirty="0" smtClean="0"/>
              <a:t>All function switches are normally open. (T/F)</a:t>
            </a:r>
            <a:endParaRPr lang="en-US" sz="2400" b="1" dirty="0"/>
          </a:p>
        </p:txBody>
      </p:sp>
      <p:sp>
        <p:nvSpPr>
          <p:cNvPr id="3" name="TextBox 2"/>
          <p:cNvSpPr txBox="1"/>
          <p:nvPr/>
        </p:nvSpPr>
        <p:spPr>
          <a:xfrm>
            <a:off x="27710" y="2971800"/>
            <a:ext cx="9040090" cy="707886"/>
          </a:xfrm>
          <a:prstGeom prst="rect">
            <a:avLst/>
          </a:prstGeom>
          <a:noFill/>
        </p:spPr>
        <p:txBody>
          <a:bodyPr wrap="square" rtlCol="0">
            <a:spAutoFit/>
          </a:bodyPr>
          <a:lstStyle/>
          <a:p>
            <a:pPr algn="ctr"/>
            <a:r>
              <a:rPr lang="en-US" sz="4000" dirty="0" smtClean="0"/>
              <a:t>False</a:t>
            </a:r>
            <a:endParaRPr lang="en-US" sz="4000" dirty="0"/>
          </a:p>
        </p:txBody>
      </p:sp>
    </p:spTree>
    <p:extLst>
      <p:ext uri="{BB962C8B-B14F-4D97-AF65-F5344CB8AC3E}">
        <p14:creationId xmlns:p14="http://schemas.microsoft.com/office/powerpoint/2010/main" val="88570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 y="1496704"/>
            <a:ext cx="9156853" cy="830997"/>
          </a:xfrm>
          <a:prstGeom prst="rect">
            <a:avLst/>
          </a:prstGeom>
          <a:noFill/>
        </p:spPr>
        <p:txBody>
          <a:bodyPr wrap="square" rtlCol="0">
            <a:spAutoFit/>
          </a:bodyPr>
          <a:lstStyle/>
          <a:p>
            <a:pPr algn="ctr"/>
            <a:r>
              <a:rPr lang="en-US" sz="2400" b="1" dirty="0" smtClean="0"/>
              <a:t>Protective relays are used to detect and isolate defective </a:t>
            </a:r>
          </a:p>
          <a:p>
            <a:pPr algn="ctr"/>
            <a:r>
              <a:rPr lang="en-US" sz="2400" b="1" dirty="0" smtClean="0"/>
              <a:t>lines and equipment or fault conditions. (T/F)</a:t>
            </a:r>
            <a:endParaRPr lang="en-US" b="1" dirty="0"/>
          </a:p>
        </p:txBody>
      </p:sp>
      <p:sp>
        <p:nvSpPr>
          <p:cNvPr id="3" name="TextBox 2"/>
          <p:cNvSpPr txBox="1"/>
          <p:nvPr/>
        </p:nvSpPr>
        <p:spPr>
          <a:xfrm>
            <a:off x="20280" y="2365748"/>
            <a:ext cx="9116291" cy="707886"/>
          </a:xfrm>
          <a:prstGeom prst="rect">
            <a:avLst/>
          </a:prstGeom>
          <a:noFill/>
        </p:spPr>
        <p:txBody>
          <a:bodyPr wrap="square" rtlCol="0">
            <a:spAutoFit/>
          </a:bodyPr>
          <a:lstStyle/>
          <a:p>
            <a:pPr algn="ctr"/>
            <a:r>
              <a:rPr lang="en-US" sz="4000" dirty="0" smtClean="0"/>
              <a:t>True</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903" y="3390464"/>
            <a:ext cx="4526325" cy="17597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54" y="3380136"/>
            <a:ext cx="3155036" cy="1780435"/>
          </a:xfrm>
          <a:prstGeom prst="rect">
            <a:avLst/>
          </a:prstGeom>
        </p:spPr>
      </p:pic>
    </p:spTree>
    <p:extLst>
      <p:ext uri="{BB962C8B-B14F-4D97-AF65-F5344CB8AC3E}">
        <p14:creationId xmlns:p14="http://schemas.microsoft.com/office/powerpoint/2010/main" val="6011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9227" y="1295400"/>
            <a:ext cx="9144000" cy="461665"/>
          </a:xfrm>
          <a:prstGeom prst="rect">
            <a:avLst/>
          </a:prstGeom>
          <a:noFill/>
        </p:spPr>
        <p:txBody>
          <a:bodyPr wrap="square" rtlCol="0">
            <a:spAutoFit/>
          </a:bodyPr>
          <a:lstStyle/>
          <a:p>
            <a:pPr algn="ctr"/>
            <a:r>
              <a:rPr lang="en-US" sz="2400" b="1" dirty="0" smtClean="0"/>
              <a:t>Auxiliary lockout relay “DX” is controlled by:</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33" y="1772036"/>
            <a:ext cx="8562880" cy="4647569"/>
          </a:xfrm>
          <a:prstGeom prst="rect">
            <a:avLst/>
          </a:prstGeom>
          <a:ln w="57150">
            <a:solidFill>
              <a:srgbClr val="FF0000"/>
            </a:solidFill>
          </a:ln>
        </p:spPr>
      </p:pic>
      <p:sp>
        <p:nvSpPr>
          <p:cNvPr id="9" name="TextBox 8"/>
          <p:cNvSpPr txBox="1"/>
          <p:nvPr/>
        </p:nvSpPr>
        <p:spPr>
          <a:xfrm>
            <a:off x="6527267" y="2590800"/>
            <a:ext cx="1653017" cy="461665"/>
          </a:xfrm>
          <a:prstGeom prst="rect">
            <a:avLst/>
          </a:prstGeom>
          <a:noFill/>
        </p:spPr>
        <p:txBody>
          <a:bodyPr wrap="none" rtlCol="0">
            <a:spAutoFit/>
          </a:bodyPr>
          <a:lstStyle/>
          <a:p>
            <a:r>
              <a:rPr lang="en-US" sz="2400" dirty="0" smtClean="0">
                <a:solidFill>
                  <a:srgbClr val="FF0000"/>
                </a:solidFill>
              </a:rPr>
              <a:t>Differential </a:t>
            </a:r>
            <a:endParaRPr lang="en-US" sz="2400" dirty="0">
              <a:solidFill>
                <a:srgbClr val="FF0000"/>
              </a:solidFill>
            </a:endParaRPr>
          </a:p>
        </p:txBody>
      </p:sp>
      <p:sp>
        <p:nvSpPr>
          <p:cNvPr id="10" name="TextBox 9"/>
          <p:cNvSpPr txBox="1"/>
          <p:nvPr/>
        </p:nvSpPr>
        <p:spPr>
          <a:xfrm>
            <a:off x="6508186" y="2095312"/>
            <a:ext cx="2269404" cy="461665"/>
          </a:xfrm>
          <a:prstGeom prst="rect">
            <a:avLst/>
          </a:prstGeom>
          <a:noFill/>
        </p:spPr>
        <p:txBody>
          <a:bodyPr wrap="none" rtlCol="0">
            <a:spAutoFit/>
          </a:bodyPr>
          <a:lstStyle/>
          <a:p>
            <a:r>
              <a:rPr lang="en-US" sz="2400" dirty="0" smtClean="0">
                <a:solidFill>
                  <a:srgbClr val="FF0000"/>
                </a:solidFill>
              </a:rPr>
              <a:t>B.U.O.C.  1,2,3,4</a:t>
            </a:r>
            <a:endParaRPr lang="en-US" sz="2400" dirty="0">
              <a:solidFill>
                <a:srgbClr val="FF0000"/>
              </a:solidFill>
            </a:endParaRPr>
          </a:p>
        </p:txBody>
      </p:sp>
      <p:sp>
        <p:nvSpPr>
          <p:cNvPr id="11" name="TextBox 10"/>
          <p:cNvSpPr txBox="1"/>
          <p:nvPr/>
        </p:nvSpPr>
        <p:spPr>
          <a:xfrm>
            <a:off x="6537564" y="3052465"/>
            <a:ext cx="678391" cy="461665"/>
          </a:xfrm>
          <a:prstGeom prst="rect">
            <a:avLst/>
          </a:prstGeom>
          <a:noFill/>
        </p:spPr>
        <p:txBody>
          <a:bodyPr wrap="none" rtlCol="0">
            <a:spAutoFit/>
          </a:bodyPr>
          <a:lstStyle/>
          <a:p>
            <a:r>
              <a:rPr lang="en-US" sz="2400" dirty="0" smtClean="0">
                <a:solidFill>
                  <a:srgbClr val="FF0000"/>
                </a:solidFill>
              </a:rPr>
              <a:t>OLX</a:t>
            </a:r>
            <a:endParaRPr lang="en-US" sz="2400" dirty="0">
              <a:solidFill>
                <a:srgbClr val="FF0000"/>
              </a:solidFill>
            </a:endParaRPr>
          </a:p>
        </p:txBody>
      </p:sp>
      <p:cxnSp>
        <p:nvCxnSpPr>
          <p:cNvPr id="21" name="Straight Connector 20"/>
          <p:cNvCxnSpPr/>
          <p:nvPr/>
        </p:nvCxnSpPr>
        <p:spPr>
          <a:xfrm>
            <a:off x="2133600" y="3657600"/>
            <a:ext cx="0" cy="1295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990600" y="4953000"/>
            <a:ext cx="1143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24400" y="3788110"/>
            <a:ext cx="0" cy="15458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90600" y="5334000"/>
            <a:ext cx="37338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505200" y="4377828"/>
            <a:ext cx="0" cy="800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90600" y="5166911"/>
            <a:ext cx="25146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6898389" y="5508434"/>
            <a:ext cx="91077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90600" y="5508434"/>
            <a:ext cx="54102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90600" y="4876800"/>
            <a:ext cx="0" cy="6316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5800" y="4300532"/>
            <a:ext cx="799641" cy="4768"/>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485441" y="2618436"/>
            <a:ext cx="0" cy="168209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1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par>
                                <p:cTn id="20" presetID="22" presetClass="entr" presetSubtype="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righ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22" presetClass="entr" presetSubtype="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par>
                                <p:cTn id="44" presetID="22" presetClass="entr" presetSubtype="2"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right)">
                                      <p:cBhvr>
                                        <p:cTn id="46" dur="500"/>
                                        <p:tgtEl>
                                          <p:spTgt spid="52"/>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right)">
                                      <p:cBhvr>
                                        <p:cTn id="50" dur="500"/>
                                        <p:tgtEl>
                                          <p:spTgt spid="55"/>
                                        </p:tgtEl>
                                      </p:cBhvr>
                                    </p:animEffect>
                                  </p:childTnLst>
                                </p:cTn>
                              </p:par>
                            </p:childTnLst>
                          </p:cTn>
                        </p:par>
                        <p:par>
                          <p:cTn id="51" fill="hold">
                            <p:stCondLst>
                              <p:cond delay="1000"/>
                            </p:stCondLst>
                            <p:childTnLst>
                              <p:par>
                                <p:cTn id="52" presetID="22" presetClass="entr" presetSubtype="4"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wipe(down)">
                                      <p:cBhvr>
                                        <p:cTn id="54" dur="500"/>
                                        <p:tgtEl>
                                          <p:spTgt spid="58"/>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par>
                          <p:cTn id="59" fill="hold">
                            <p:stCondLst>
                              <p:cond delay="2000"/>
                            </p:stCondLst>
                            <p:childTnLst>
                              <p:par>
                                <p:cTn id="60" presetID="22" presetClass="entr" presetSubtype="4"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down)">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447800"/>
            <a:ext cx="9040091" cy="830997"/>
          </a:xfrm>
          <a:prstGeom prst="rect">
            <a:avLst/>
          </a:prstGeom>
          <a:noFill/>
        </p:spPr>
        <p:txBody>
          <a:bodyPr wrap="square" rtlCol="0">
            <a:spAutoFit/>
          </a:bodyPr>
          <a:lstStyle/>
          <a:p>
            <a:pPr algn="ctr"/>
            <a:r>
              <a:rPr lang="en-US" sz="2400" b="1" dirty="0" smtClean="0"/>
              <a:t>The FPX detects excessive rates of pressure rise within </a:t>
            </a:r>
          </a:p>
          <a:p>
            <a:pPr algn="ctr"/>
            <a:r>
              <a:rPr lang="en-US" sz="2400" b="1" dirty="0" smtClean="0"/>
              <a:t>the transformer as a result of internal arching, then:</a:t>
            </a:r>
            <a:endParaRPr lang="en-US" sz="2400" b="1" dirty="0"/>
          </a:p>
        </p:txBody>
      </p:sp>
      <p:sp>
        <p:nvSpPr>
          <p:cNvPr id="3" name="TextBox 2"/>
          <p:cNvSpPr txBox="1"/>
          <p:nvPr/>
        </p:nvSpPr>
        <p:spPr>
          <a:xfrm>
            <a:off x="211551" y="2590800"/>
            <a:ext cx="1675843" cy="461665"/>
          </a:xfrm>
          <a:prstGeom prst="rect">
            <a:avLst/>
          </a:prstGeom>
          <a:noFill/>
        </p:spPr>
        <p:txBody>
          <a:bodyPr wrap="none" rtlCol="0">
            <a:spAutoFit/>
          </a:bodyPr>
          <a:lstStyle/>
          <a:p>
            <a:r>
              <a:rPr lang="en-US" sz="2400" dirty="0" smtClean="0"/>
              <a:t>Trips the DX</a:t>
            </a:r>
            <a:endParaRPr lang="en-US" sz="2400" dirty="0"/>
          </a:p>
        </p:txBody>
      </p:sp>
      <p:sp>
        <p:nvSpPr>
          <p:cNvPr id="6" name="TextBox 5"/>
          <p:cNvSpPr txBox="1"/>
          <p:nvPr/>
        </p:nvSpPr>
        <p:spPr>
          <a:xfrm>
            <a:off x="2459091" y="2590800"/>
            <a:ext cx="1957524" cy="461665"/>
          </a:xfrm>
          <a:prstGeom prst="rect">
            <a:avLst/>
          </a:prstGeom>
          <a:noFill/>
        </p:spPr>
        <p:txBody>
          <a:bodyPr wrap="none" rtlCol="0">
            <a:spAutoFit/>
          </a:bodyPr>
          <a:lstStyle/>
          <a:p>
            <a:r>
              <a:rPr lang="en-US" sz="2400" dirty="0" smtClean="0"/>
              <a:t>Trips the FPLO</a:t>
            </a:r>
            <a:endParaRPr lang="en-US" sz="2400" dirty="0"/>
          </a:p>
        </p:txBody>
      </p:sp>
      <p:sp>
        <p:nvSpPr>
          <p:cNvPr id="7" name="TextBox 6"/>
          <p:cNvSpPr txBox="1"/>
          <p:nvPr/>
        </p:nvSpPr>
        <p:spPr>
          <a:xfrm>
            <a:off x="4908115" y="2590800"/>
            <a:ext cx="1824795" cy="461665"/>
          </a:xfrm>
          <a:prstGeom prst="rect">
            <a:avLst/>
          </a:prstGeom>
          <a:noFill/>
        </p:spPr>
        <p:txBody>
          <a:bodyPr wrap="none" rtlCol="0">
            <a:spAutoFit/>
          </a:bodyPr>
          <a:lstStyle/>
          <a:p>
            <a:r>
              <a:rPr lang="en-US" sz="2400" dirty="0" smtClean="0"/>
              <a:t>Trips the OLX</a:t>
            </a:r>
            <a:endParaRPr lang="en-US" sz="2400" dirty="0"/>
          </a:p>
        </p:txBody>
      </p:sp>
      <p:sp>
        <p:nvSpPr>
          <p:cNvPr id="9" name="TextBox 8"/>
          <p:cNvSpPr txBox="1"/>
          <p:nvPr/>
        </p:nvSpPr>
        <p:spPr>
          <a:xfrm>
            <a:off x="7270315" y="2590800"/>
            <a:ext cx="1298753" cy="461665"/>
          </a:xfrm>
          <a:prstGeom prst="rect">
            <a:avLst/>
          </a:prstGeom>
          <a:noFill/>
        </p:spPr>
        <p:txBody>
          <a:bodyPr wrap="none" rtlCol="0">
            <a:spAutoFit/>
          </a:bodyPr>
          <a:lstStyle/>
          <a:p>
            <a:r>
              <a:rPr lang="en-US" sz="2400" dirty="0" smtClean="0"/>
              <a:t>Explodes</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93" y="3040865"/>
            <a:ext cx="5334000" cy="320753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376693"/>
            <a:ext cx="2818266" cy="2478003"/>
          </a:xfrm>
          <a:prstGeom prst="rect">
            <a:avLst/>
          </a:prstGeom>
        </p:spPr>
      </p:pic>
      <p:cxnSp>
        <p:nvCxnSpPr>
          <p:cNvPr id="13" name="Straight Arrow Connector 12"/>
          <p:cNvCxnSpPr/>
          <p:nvPr/>
        </p:nvCxnSpPr>
        <p:spPr>
          <a:xfrm flipH="1">
            <a:off x="4329544" y="6096000"/>
            <a:ext cx="38100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57200" y="6096000"/>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57200" y="4495800"/>
            <a:ext cx="0" cy="1600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57200" y="4507735"/>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74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par>
                                <p:cTn id="26" presetID="21" presetClass="entr" presetSubtype="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3"/>
                                        </p:tgtEl>
                                        <p:attrNameLst>
                                          <p:attrName>ppt_x</p:attrName>
                                        </p:attrNameLst>
                                      </p:cBhvr>
                                      <p:tavLst>
                                        <p:tav tm="0">
                                          <p:val>
                                            <p:strVal val="ppt_x"/>
                                          </p:val>
                                        </p:tav>
                                        <p:tav tm="100000">
                                          <p:val>
                                            <p:strVal val="ppt_x"/>
                                          </p:val>
                                        </p:tav>
                                      </p:tavLst>
                                    </p:anim>
                                    <p:anim calcmode="lin" valueType="num">
                                      <p:cBhvr additive="base">
                                        <p:cTn id="50" dur="500"/>
                                        <p:tgtEl>
                                          <p:spTgt spid="3"/>
                                        </p:tgtEl>
                                        <p:attrNameLst>
                                          <p:attrName>ppt_y</p:attrName>
                                        </p:attrNameLst>
                                      </p:cBhvr>
                                      <p:tavLst>
                                        <p:tav tm="0">
                                          <p:val>
                                            <p:strVal val="ppt_y"/>
                                          </p:val>
                                        </p:tav>
                                        <p:tav tm="100000">
                                          <p:val>
                                            <p:strVal val="1+ppt_h/2"/>
                                          </p:val>
                                        </p:tav>
                                      </p:tavLst>
                                    </p:anim>
                                    <p:set>
                                      <p:cBhvr>
                                        <p:cTn id="51" dur="1" fill="hold">
                                          <p:stCondLst>
                                            <p:cond delay="499"/>
                                          </p:stCondLst>
                                        </p:cTn>
                                        <p:tgtEl>
                                          <p:spTgt spid="3"/>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7"/>
                                        </p:tgtEl>
                                        <p:attrNameLst>
                                          <p:attrName>ppt_x</p:attrName>
                                        </p:attrNameLst>
                                      </p:cBhvr>
                                      <p:tavLst>
                                        <p:tav tm="0">
                                          <p:val>
                                            <p:strVal val="ppt_x"/>
                                          </p:val>
                                        </p:tav>
                                        <p:tav tm="100000">
                                          <p:val>
                                            <p:strVal val="ppt_x"/>
                                          </p:val>
                                        </p:tav>
                                      </p:tavLst>
                                    </p:anim>
                                    <p:anim calcmode="lin" valueType="num">
                                      <p:cBhvr additive="base">
                                        <p:cTn id="54" dur="500"/>
                                        <p:tgtEl>
                                          <p:spTgt spid="7"/>
                                        </p:tgtEl>
                                        <p:attrNameLst>
                                          <p:attrName>ppt_y</p:attrName>
                                        </p:attrNameLst>
                                      </p:cBhvr>
                                      <p:tavLst>
                                        <p:tav tm="0">
                                          <p:val>
                                            <p:strVal val="ppt_y"/>
                                          </p:val>
                                        </p:tav>
                                        <p:tav tm="100000">
                                          <p:val>
                                            <p:strVal val="1+ppt_h/2"/>
                                          </p:val>
                                        </p:tav>
                                      </p:tavLst>
                                    </p:anim>
                                    <p:set>
                                      <p:cBhvr>
                                        <p:cTn id="55" dur="1" fill="hold">
                                          <p:stCondLst>
                                            <p:cond delay="499"/>
                                          </p:stCondLst>
                                        </p:cTn>
                                        <p:tgtEl>
                                          <p:spTgt spid="7"/>
                                        </p:tgtEl>
                                        <p:attrNameLst>
                                          <p:attrName>style.visibility</p:attrName>
                                        </p:attrNameLst>
                                      </p:cBhvr>
                                      <p:to>
                                        <p:strVal val="hidden"/>
                                      </p:to>
                                    </p:set>
                                  </p:childTnLst>
                                </p:cTn>
                              </p:par>
                              <p:par>
                                <p:cTn id="56" presetID="2" presetClass="exit" presetSubtype="4" fill="hold" grpId="0" nodeType="withEffect">
                                  <p:stCondLst>
                                    <p:cond delay="0"/>
                                  </p:stCondLst>
                                  <p:childTnLst>
                                    <p:anim calcmode="lin" valueType="num">
                                      <p:cBhvr additive="base">
                                        <p:cTn id="57"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8" dur="500"/>
                                        <p:tgtEl>
                                          <p:spTgt spid="9">
                                            <p:txEl>
                                              <p:pRg st="0" end="0"/>
                                            </p:txEl>
                                          </p:spTgt>
                                        </p:tgtEl>
                                        <p:attrNameLst>
                                          <p:attrName>ppt_y</p:attrName>
                                        </p:attrNameLst>
                                      </p:cBhvr>
                                      <p:tavLst>
                                        <p:tav tm="0">
                                          <p:val>
                                            <p:strVal val="ppt_y"/>
                                          </p:val>
                                        </p:tav>
                                        <p:tav tm="100000">
                                          <p:val>
                                            <p:strVal val="1+ppt_h/2"/>
                                          </p:val>
                                        </p:tav>
                                      </p:tavLst>
                                    </p:anim>
                                    <p:set>
                                      <p:cBhvr>
                                        <p:cTn id="59" dur="1" fill="hold">
                                          <p:stCondLst>
                                            <p:cond delay="499"/>
                                          </p:stCondLst>
                                        </p:cTn>
                                        <p:tgtEl>
                                          <p:spTgt spid="9">
                                            <p:txEl>
                                              <p:pRg st="0" end="0"/>
                                            </p:txEl>
                                          </p:spTgt>
                                        </p:tgtEl>
                                        <p:attrNameLst>
                                          <p:attrName>style.visibility</p:attrName>
                                        </p:attrNameLst>
                                      </p:cBhvr>
                                      <p:to>
                                        <p:strVal val="hidden"/>
                                      </p:to>
                                    </p:set>
                                  </p:childTnLst>
                                </p:cTn>
                              </p:par>
                            </p:childTnLst>
                          </p:cTn>
                        </p:par>
                        <p:par>
                          <p:cTn id="60" fill="hold">
                            <p:stCondLst>
                              <p:cond delay="500"/>
                            </p:stCondLst>
                            <p:childTnLst>
                              <p:par>
                                <p:cTn id="61" presetID="56" presetClass="path" presetSubtype="0" accel="50000" decel="50000" fill="hold" grpId="1" nodeType="afterEffect">
                                  <p:stCondLst>
                                    <p:cond delay="0"/>
                                  </p:stCondLst>
                                  <p:childTnLst>
                                    <p:animMotion origin="layout" path="M 1.94444E-6 2.86375E-6 L 0.12413 -0.04465 " pathEditMode="relative" rAng="0" ptsTypes="AA">
                                      <p:cBhvr>
                                        <p:cTn id="62" dur="2000" fill="hold"/>
                                        <p:tgtEl>
                                          <p:spTgt spid="6"/>
                                        </p:tgtEl>
                                        <p:attrNameLst>
                                          <p:attrName>ppt_x</p:attrName>
                                          <p:attrName>ppt_y</p:attrName>
                                        </p:attrNameLst>
                                      </p:cBhvr>
                                      <p:rCtr x="6198" y="-22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9" grpId="0" build="allAtOnce"/>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600200"/>
            <a:ext cx="9144000"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Auxiliary Lockout Relay “FPLOA” is controlled by the FPX only . (T/F) </a:t>
            </a:r>
            <a:endParaRPr lang="en-US" sz="2400" b="1" dirty="0">
              <a:latin typeface="Book Antiqua" pitchFamily="18" charset="0"/>
              <a:cs typeface="Calibri" pitchFamily="34" charset="0"/>
            </a:endParaRPr>
          </a:p>
        </p:txBody>
      </p:sp>
      <p:sp>
        <p:nvSpPr>
          <p:cNvPr id="9" name="TextBox 8"/>
          <p:cNvSpPr txBox="1"/>
          <p:nvPr/>
        </p:nvSpPr>
        <p:spPr>
          <a:xfrm>
            <a:off x="6096000" y="3124200"/>
            <a:ext cx="2895600" cy="707886"/>
          </a:xfrm>
          <a:prstGeom prst="rect">
            <a:avLst/>
          </a:prstGeom>
          <a:noFill/>
        </p:spPr>
        <p:txBody>
          <a:bodyPr wrap="square" rtlCol="0">
            <a:spAutoFit/>
          </a:bodyPr>
          <a:lstStyle/>
          <a:p>
            <a:pPr algn="ctr"/>
            <a:r>
              <a:rPr lang="en-US" sz="4000" dirty="0" smtClean="0">
                <a:latin typeface="Book Antiqua" pitchFamily="18" charset="0"/>
              </a:rPr>
              <a:t>True</a:t>
            </a:r>
            <a:endParaRPr lang="en-US" sz="4000"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49" y="2667000"/>
            <a:ext cx="5271709" cy="3505200"/>
          </a:xfrm>
          <a:prstGeom prst="rect">
            <a:avLst/>
          </a:prstGeom>
        </p:spPr>
      </p:pic>
    </p:spTree>
    <p:extLst>
      <p:ext uri="{BB962C8B-B14F-4D97-AF65-F5344CB8AC3E}">
        <p14:creationId xmlns:p14="http://schemas.microsoft.com/office/powerpoint/2010/main" val="88398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Zones of Protection</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3074" name="Picture 2" descr="C:\Users\jpferguson\Desktop\regul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558" y="4943400"/>
            <a:ext cx="10001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pferguson\Desktop\s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64244"/>
            <a:ext cx="2333625" cy="904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pferguson\Desktop\symbols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362" y="3738993"/>
            <a:ext cx="1247775" cy="4476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pferguson\Desktop\symbols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344" y="3739860"/>
            <a:ext cx="12287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pferguson\Desktop\transform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370" y="4943400"/>
            <a:ext cx="10763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jpferguson\Desktop\groun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8388" y="5126539"/>
            <a:ext cx="1609725" cy="89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422341"/>
            <a:ext cx="9116291" cy="461665"/>
          </a:xfrm>
          <a:prstGeom prst="rect">
            <a:avLst/>
          </a:prstGeom>
          <a:noFill/>
        </p:spPr>
        <p:txBody>
          <a:bodyPr wrap="square" rtlCol="0">
            <a:spAutoFit/>
          </a:bodyPr>
          <a:lstStyle/>
          <a:p>
            <a:pPr algn="ctr"/>
            <a:r>
              <a:rPr lang="en-US" sz="2400" dirty="0" smtClean="0"/>
              <a:t>System </a:t>
            </a:r>
            <a:r>
              <a:rPr lang="en-US" sz="2400" dirty="0"/>
              <a:t>O</a:t>
            </a:r>
            <a:r>
              <a:rPr lang="en-US" sz="2400" dirty="0" smtClean="0"/>
              <a:t>ne line Symbols</a:t>
            </a:r>
            <a:endParaRPr lang="en-US" sz="2400" dirty="0"/>
          </a:p>
        </p:txBody>
      </p:sp>
      <p:pic>
        <p:nvPicPr>
          <p:cNvPr id="1026" name="Picture 2" descr="C:\Users\jpferguson\Desktop\a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458" y="2133600"/>
            <a:ext cx="43624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pferguson\Desktop\a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8908" y="2109355"/>
            <a:ext cx="4352925"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1428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59046" y="1524000"/>
            <a:ext cx="8915400" cy="830997"/>
          </a:xfrm>
          <a:prstGeom prst="rect">
            <a:avLst/>
          </a:prstGeom>
          <a:noFill/>
        </p:spPr>
        <p:txBody>
          <a:bodyPr wrap="square" rtlCol="0">
            <a:spAutoFit/>
          </a:bodyPr>
          <a:lstStyle/>
          <a:p>
            <a:pPr algn="ctr"/>
            <a:r>
              <a:rPr lang="en-US" sz="2400" dirty="0" smtClean="0"/>
              <a:t>The fused zone of protection starts at the fuse and </a:t>
            </a:r>
          </a:p>
          <a:p>
            <a:pPr algn="ctr"/>
            <a:r>
              <a:rPr lang="en-US" sz="2400" dirty="0" smtClean="0"/>
              <a:t>goes to the end of the line or first open point (T/F) </a:t>
            </a:r>
            <a:endParaRPr lang="en-US" sz="2400" dirty="0"/>
          </a:p>
        </p:txBody>
      </p:sp>
      <p:sp>
        <p:nvSpPr>
          <p:cNvPr id="3" name="TextBox 2"/>
          <p:cNvSpPr txBox="1"/>
          <p:nvPr/>
        </p:nvSpPr>
        <p:spPr>
          <a:xfrm>
            <a:off x="4477791" y="4173607"/>
            <a:ext cx="3352800"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277" y="2520337"/>
            <a:ext cx="1964315" cy="3730676"/>
          </a:xfrm>
          <a:prstGeom prst="rect">
            <a:avLst/>
          </a:prstGeom>
          <a:ln>
            <a:solidFill>
              <a:srgbClr val="FF0000"/>
            </a:solidFill>
          </a:ln>
        </p:spPr>
      </p:pic>
      <p:sp>
        <p:nvSpPr>
          <p:cNvPr id="9" name="Oval 8"/>
          <p:cNvSpPr/>
          <p:nvPr/>
        </p:nvSpPr>
        <p:spPr>
          <a:xfrm>
            <a:off x="1851338" y="3889857"/>
            <a:ext cx="1493348" cy="2364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42059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5688" y="994367"/>
            <a:ext cx="4693935" cy="369332"/>
          </a:xfrm>
          <a:prstGeom prst="rect">
            <a:avLst/>
          </a:prstGeom>
          <a:noFill/>
        </p:spPr>
        <p:txBody>
          <a:bodyPr wrap="square" rtlCol="0">
            <a:spAutoFit/>
          </a:bodyPr>
          <a:lstStyle/>
          <a:p>
            <a:pPr algn="ctr"/>
            <a:r>
              <a:rPr lang="en-US" dirty="0" smtClean="0"/>
              <a:t>Transmission lines </a:t>
            </a:r>
            <a:r>
              <a:rPr lang="en-US" dirty="0" smtClean="0">
                <a:solidFill>
                  <a:srgbClr val="FF0000"/>
                </a:solidFill>
              </a:rPr>
              <a:t>Red</a:t>
            </a: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8610599" cy="4852813"/>
          </a:xfrm>
          <a:prstGeom prst="rect">
            <a:avLst/>
          </a:prstGeom>
        </p:spPr>
      </p:pic>
      <p:sp>
        <p:nvSpPr>
          <p:cNvPr id="7" name="TextBox 6"/>
          <p:cNvSpPr txBox="1"/>
          <p:nvPr/>
        </p:nvSpPr>
        <p:spPr>
          <a:xfrm>
            <a:off x="990600" y="1752600"/>
            <a:ext cx="184731" cy="369332"/>
          </a:xfrm>
          <a:prstGeom prst="rect">
            <a:avLst/>
          </a:prstGeom>
          <a:noFill/>
        </p:spPr>
        <p:txBody>
          <a:bodyPr wrap="none" rtlCol="0">
            <a:spAutoFit/>
          </a:bodyPr>
          <a:lstStyle/>
          <a:p>
            <a:endParaRPr lang="en-US" dirty="0"/>
          </a:p>
        </p:txBody>
      </p:sp>
      <p:sp>
        <p:nvSpPr>
          <p:cNvPr id="8" name="TextBox 7"/>
          <p:cNvSpPr txBox="1"/>
          <p:nvPr/>
        </p:nvSpPr>
        <p:spPr>
          <a:xfrm>
            <a:off x="-106907" y="1354903"/>
            <a:ext cx="4693935" cy="369332"/>
          </a:xfrm>
          <a:prstGeom prst="rect">
            <a:avLst/>
          </a:prstGeom>
          <a:noFill/>
        </p:spPr>
        <p:txBody>
          <a:bodyPr wrap="square" rtlCol="0">
            <a:spAutoFit/>
          </a:bodyPr>
          <a:lstStyle/>
          <a:p>
            <a:pPr algn="ctr"/>
            <a:r>
              <a:rPr lang="en-US" dirty="0" smtClean="0"/>
              <a:t>Differential </a:t>
            </a:r>
            <a:r>
              <a:rPr lang="en-US" dirty="0" smtClean="0">
                <a:solidFill>
                  <a:srgbClr val="D60093"/>
                </a:solidFill>
              </a:rPr>
              <a:t>Magenta</a:t>
            </a:r>
            <a:endParaRPr lang="en-US" dirty="0" smtClean="0"/>
          </a:p>
        </p:txBody>
      </p:sp>
      <p:sp>
        <p:nvSpPr>
          <p:cNvPr id="9" name="TextBox 8"/>
          <p:cNvSpPr txBox="1"/>
          <p:nvPr/>
        </p:nvSpPr>
        <p:spPr>
          <a:xfrm>
            <a:off x="4419358" y="988503"/>
            <a:ext cx="4693935" cy="369332"/>
          </a:xfrm>
          <a:prstGeom prst="rect">
            <a:avLst/>
          </a:prstGeom>
          <a:noFill/>
        </p:spPr>
        <p:txBody>
          <a:bodyPr wrap="square" rtlCol="0">
            <a:spAutoFit/>
          </a:bodyPr>
          <a:lstStyle/>
          <a:p>
            <a:pPr algn="ctr"/>
            <a:r>
              <a:rPr lang="en-US" dirty="0" smtClean="0"/>
              <a:t>Highside BUOC </a:t>
            </a:r>
            <a:r>
              <a:rPr lang="en-US" dirty="0" smtClean="0">
                <a:solidFill>
                  <a:srgbClr val="00B050"/>
                </a:solidFill>
              </a:rPr>
              <a:t>Green</a:t>
            </a:r>
            <a:endParaRPr lang="en-US" dirty="0" smtClean="0"/>
          </a:p>
        </p:txBody>
      </p:sp>
      <p:sp>
        <p:nvSpPr>
          <p:cNvPr id="10" name="TextBox 9"/>
          <p:cNvSpPr txBox="1"/>
          <p:nvPr/>
        </p:nvSpPr>
        <p:spPr>
          <a:xfrm>
            <a:off x="4345777" y="1323067"/>
            <a:ext cx="4693935" cy="369332"/>
          </a:xfrm>
          <a:prstGeom prst="rect">
            <a:avLst/>
          </a:prstGeom>
          <a:noFill/>
        </p:spPr>
        <p:txBody>
          <a:bodyPr wrap="square" rtlCol="0">
            <a:spAutoFit/>
          </a:bodyPr>
          <a:lstStyle/>
          <a:p>
            <a:pPr algn="ctr"/>
            <a:r>
              <a:rPr lang="en-US" dirty="0" smtClean="0"/>
              <a:t>Lowside BUOC </a:t>
            </a:r>
            <a:r>
              <a:rPr lang="en-US" dirty="0" smtClean="0">
                <a:solidFill>
                  <a:schemeClr val="tx2">
                    <a:lumMod val="75000"/>
                  </a:schemeClr>
                </a:solidFill>
              </a:rPr>
              <a:t>Blue</a:t>
            </a:r>
            <a:endParaRPr lang="en-US" dirty="0" smtClean="0"/>
          </a:p>
        </p:txBody>
      </p:sp>
      <p:sp>
        <p:nvSpPr>
          <p:cNvPr id="2" name="Rectangle 1"/>
          <p:cNvSpPr/>
          <p:nvPr/>
        </p:nvSpPr>
        <p:spPr>
          <a:xfrm>
            <a:off x="762000" y="2133600"/>
            <a:ext cx="7467600" cy="1295400"/>
          </a:xfrm>
          <a:prstGeom prst="rect">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57600" y="3505200"/>
            <a:ext cx="1905000" cy="152400"/>
          </a:xfrm>
          <a:prstGeom prst="rect">
            <a:avLst/>
          </a:prstGeom>
          <a:solidFill>
            <a:srgbClr val="D60093">
              <a:alpha val="31000"/>
            </a:srgbClr>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3505200"/>
            <a:ext cx="2438400" cy="2819400"/>
          </a:xfrm>
          <a:prstGeom prst="rect">
            <a:avLst/>
          </a:prstGeom>
          <a:solidFill>
            <a:srgbClr val="92D050">
              <a:alpha val="31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05200" y="3657600"/>
            <a:ext cx="2438400" cy="2590800"/>
          </a:xfrm>
          <a:prstGeom prst="rect">
            <a:avLst/>
          </a:prstGeom>
          <a:solidFill>
            <a:schemeClr val="tx2">
              <a:lumMod val="60000"/>
              <a:lumOff val="40000"/>
              <a:alpha val="31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13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
                                        </p:tgtEl>
                                        <p:attrNameLst>
                                          <p:attrName>ppt_w</p:attrName>
                                        </p:attrNameLst>
                                      </p:cBhvr>
                                      <p:tavLst>
                                        <p:tav tm="0">
                                          <p:val>
                                            <p:strVal val="ppt_w"/>
                                          </p:val>
                                        </p:tav>
                                        <p:tav tm="100000">
                                          <p:val>
                                            <p:fltVal val="0"/>
                                          </p:val>
                                        </p:tav>
                                      </p:tavLst>
                                    </p:anim>
                                    <p:anim calcmode="lin" valueType="num">
                                      <p:cBhvr>
                                        <p:cTn id="20" dur="500"/>
                                        <p:tgtEl>
                                          <p:spTgt spid="2"/>
                                        </p:tgtEl>
                                        <p:attrNameLst>
                                          <p:attrName>ppt_h</p:attrName>
                                        </p:attrNameLst>
                                      </p:cBhvr>
                                      <p:tavLst>
                                        <p:tav tm="0">
                                          <p:val>
                                            <p:strVal val="ppt_h"/>
                                          </p:val>
                                        </p:tav>
                                        <p:tav tm="100000">
                                          <p:val>
                                            <p:fltVal val="0"/>
                                          </p:val>
                                        </p:tav>
                                      </p:tavLst>
                                    </p:anim>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13"/>
                                        </p:tgtEl>
                                        <p:attrNameLst>
                                          <p:attrName>ppt_w</p:attrName>
                                        </p:attrNameLst>
                                      </p:cBhvr>
                                      <p:tavLst>
                                        <p:tav tm="0">
                                          <p:val>
                                            <p:strVal val="ppt_w"/>
                                          </p:val>
                                        </p:tav>
                                        <p:tav tm="100000">
                                          <p:val>
                                            <p:fltVal val="0"/>
                                          </p:val>
                                        </p:tav>
                                      </p:tavLst>
                                    </p:anim>
                                    <p:anim calcmode="lin" valueType="num">
                                      <p:cBhvr>
                                        <p:cTn id="80" dur="500"/>
                                        <p:tgtEl>
                                          <p:spTgt spid="13"/>
                                        </p:tgtEl>
                                        <p:attrNameLst>
                                          <p:attrName>ppt_h</p:attrName>
                                        </p:attrNameLst>
                                      </p:cBhvr>
                                      <p:tavLst>
                                        <p:tav tm="0">
                                          <p:val>
                                            <p:strVal val="ppt_h"/>
                                          </p:val>
                                        </p:tav>
                                        <p:tav tm="100000">
                                          <p:val>
                                            <p:fltVal val="0"/>
                                          </p:val>
                                        </p:tav>
                                      </p:tavLst>
                                    </p:anim>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 grpId="0" animBg="1"/>
      <p:bldP spid="2" grpId="1" animBg="1"/>
      <p:bldP spid="11" grpId="0" animBg="1"/>
      <p:bldP spid="11" grpId="1" animBg="1"/>
      <p:bldP spid="12" grpId="0" animBg="1"/>
      <p:bldP spid="12" grpId="1" animBg="1"/>
      <p:bldP spid="13" grpId="0" animBg="1"/>
      <p:bldP spid="13"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0" name="TextBox 9"/>
          <p:cNvSpPr txBox="1"/>
          <p:nvPr/>
        </p:nvSpPr>
        <p:spPr>
          <a:xfrm>
            <a:off x="228600" y="1676400"/>
            <a:ext cx="7848600" cy="1323439"/>
          </a:xfrm>
          <a:prstGeom prst="rect">
            <a:avLst/>
          </a:prstGeom>
          <a:noFill/>
        </p:spPr>
        <p:txBody>
          <a:bodyPr wrap="square" rtlCol="0">
            <a:spAutoFit/>
          </a:bodyPr>
          <a:lstStyle/>
          <a:p>
            <a:r>
              <a:rPr lang="en-US" sz="2000" dirty="0" smtClean="0"/>
              <a:t>In the following diagram, what is the zone of protection for the differential relay?</a:t>
            </a:r>
          </a:p>
          <a:p>
            <a:endParaRPr lang="en-US" sz="2000" dirty="0"/>
          </a:p>
          <a:p>
            <a:r>
              <a:rPr lang="en-US" sz="2000" dirty="0" smtClean="0"/>
              <a:t>	</a:t>
            </a:r>
            <a:endParaRPr lang="en-US" sz="2000" dirty="0"/>
          </a:p>
        </p:txBody>
      </p:sp>
      <p:sp>
        <p:nvSpPr>
          <p:cNvPr id="8" name="TextBox 7"/>
          <p:cNvSpPr txBox="1"/>
          <p:nvPr/>
        </p:nvSpPr>
        <p:spPr>
          <a:xfrm>
            <a:off x="381000" y="3353471"/>
            <a:ext cx="2057400" cy="369332"/>
          </a:xfrm>
          <a:prstGeom prst="rect">
            <a:avLst/>
          </a:prstGeom>
          <a:noFill/>
        </p:spPr>
        <p:txBody>
          <a:bodyPr wrap="square" rtlCol="0">
            <a:spAutoFit/>
          </a:bodyPr>
          <a:lstStyle/>
          <a:p>
            <a:r>
              <a:rPr lang="en-US" u="sng" dirty="0" smtClean="0"/>
              <a:t>Differential Relays:</a:t>
            </a:r>
            <a:endParaRPr lang="en-US" u="sng"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952" y="2015864"/>
            <a:ext cx="6048048" cy="4536036"/>
          </a:xfrm>
          <a:prstGeom prst="rect">
            <a:avLst/>
          </a:prstGeom>
        </p:spPr>
      </p:pic>
      <p:cxnSp>
        <p:nvCxnSpPr>
          <p:cNvPr id="11" name="Straight Arrow Connector 10"/>
          <p:cNvCxnSpPr/>
          <p:nvPr/>
        </p:nvCxnSpPr>
        <p:spPr>
          <a:xfrm>
            <a:off x="1524000" y="3808699"/>
            <a:ext cx="3200400" cy="175390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724400" y="5105400"/>
            <a:ext cx="1014576"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55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2269"/>
            <a:ext cx="9144000" cy="5707131"/>
          </a:xfrm>
          <a:prstGeom prst="rect">
            <a:avLst/>
          </a:prstGeom>
        </p:spPr>
      </p:pic>
      <p:sp>
        <p:nvSpPr>
          <p:cNvPr id="3" name="Oval 2"/>
          <p:cNvSpPr/>
          <p:nvPr/>
        </p:nvSpPr>
        <p:spPr>
          <a:xfrm>
            <a:off x="3048000" y="1865531"/>
            <a:ext cx="1066800" cy="247786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67000" y="1219200"/>
            <a:ext cx="6019800" cy="646331"/>
          </a:xfrm>
          <a:prstGeom prst="rect">
            <a:avLst/>
          </a:prstGeom>
          <a:noFill/>
        </p:spPr>
        <p:txBody>
          <a:bodyPr wrap="square" rtlCol="0">
            <a:spAutoFit/>
          </a:bodyPr>
          <a:lstStyle/>
          <a:p>
            <a:r>
              <a:rPr lang="en-US" b="1" dirty="0" smtClean="0">
                <a:solidFill>
                  <a:srgbClr val="C00000"/>
                </a:solidFill>
              </a:rPr>
              <a:t>Zone of Protection for the </a:t>
            </a:r>
            <a:r>
              <a:rPr lang="en-US" b="1" u="sng" dirty="0" smtClean="0">
                <a:solidFill>
                  <a:srgbClr val="C00000"/>
                </a:solidFill>
              </a:rPr>
              <a:t>Differential Relay </a:t>
            </a:r>
            <a:r>
              <a:rPr lang="en-US" b="1" dirty="0" smtClean="0">
                <a:solidFill>
                  <a:srgbClr val="C00000"/>
                </a:solidFill>
              </a:rPr>
              <a:t>is between the High Side CT and the Low Side CT to protect the transformer.</a:t>
            </a:r>
            <a:endParaRPr lang="en-US" b="1" dirty="0">
              <a:solidFill>
                <a:srgbClr val="C00000"/>
              </a:solidFill>
            </a:endParaRPr>
          </a:p>
        </p:txBody>
      </p:sp>
    </p:spTree>
    <p:extLst>
      <p:ext uri="{BB962C8B-B14F-4D97-AF65-F5344CB8AC3E}">
        <p14:creationId xmlns:p14="http://schemas.microsoft.com/office/powerpoint/2010/main" val="367210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6019800" cy="4358676"/>
          </a:xfrm>
          <a:prstGeom prst="rect">
            <a:avLst/>
          </a:prstGeom>
        </p:spPr>
      </p:pic>
      <p:cxnSp>
        <p:nvCxnSpPr>
          <p:cNvPr id="8" name="Straight Arrow Connector 7"/>
          <p:cNvCxnSpPr>
            <a:stCxn id="12" idx="1"/>
          </p:cNvCxnSpPr>
          <p:nvPr/>
        </p:nvCxnSpPr>
        <p:spPr>
          <a:xfrm flipH="1">
            <a:off x="4343400" y="3537466"/>
            <a:ext cx="2438400" cy="1186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81800" y="3352800"/>
            <a:ext cx="1752600" cy="369332"/>
          </a:xfrm>
          <a:prstGeom prst="rect">
            <a:avLst/>
          </a:prstGeom>
          <a:noFill/>
          <a:ln>
            <a:solidFill>
              <a:schemeClr val="tx1"/>
            </a:solidFill>
          </a:ln>
        </p:spPr>
        <p:txBody>
          <a:bodyPr wrap="square" rtlCol="0">
            <a:spAutoFit/>
          </a:bodyPr>
          <a:lstStyle/>
          <a:p>
            <a:r>
              <a:rPr lang="en-US" dirty="0" smtClean="0"/>
              <a:t>L.S.B.U.O.C. GRD </a:t>
            </a:r>
            <a:endParaRPr lang="en-US" dirty="0"/>
          </a:p>
        </p:txBody>
      </p:sp>
      <p:sp>
        <p:nvSpPr>
          <p:cNvPr id="7" name="TextBox 6"/>
          <p:cNvSpPr txBox="1"/>
          <p:nvPr/>
        </p:nvSpPr>
        <p:spPr>
          <a:xfrm>
            <a:off x="6927" y="990600"/>
            <a:ext cx="9144000" cy="1200329"/>
          </a:xfrm>
          <a:prstGeom prst="rect">
            <a:avLst/>
          </a:prstGeom>
          <a:noFill/>
        </p:spPr>
        <p:txBody>
          <a:bodyPr wrap="square" rtlCol="0">
            <a:spAutoFit/>
          </a:bodyPr>
          <a:lstStyle/>
          <a:p>
            <a:pPr algn="ctr"/>
            <a:r>
              <a:rPr lang="en-US" sz="2400" b="1" dirty="0" smtClean="0"/>
              <a:t>The _______ Relay protection starts at the CTs at the base of the transformers low side bushings and goes to the end of the line or normal open switch in the line.</a:t>
            </a:r>
            <a:endParaRPr lang="en-US" sz="2400" b="1" dirty="0"/>
          </a:p>
        </p:txBody>
      </p:sp>
    </p:spTree>
    <p:extLst>
      <p:ext uri="{BB962C8B-B14F-4D97-AF65-F5344CB8AC3E}">
        <p14:creationId xmlns:p14="http://schemas.microsoft.com/office/powerpoint/2010/main" val="26861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Trouble</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371600"/>
            <a:ext cx="9144000" cy="830997"/>
          </a:xfrm>
          <a:prstGeom prst="rect">
            <a:avLst/>
          </a:prstGeom>
          <a:noFill/>
        </p:spPr>
        <p:txBody>
          <a:bodyPr wrap="square" rtlCol="0" anchor="ctr">
            <a:spAutoFit/>
          </a:bodyPr>
          <a:lstStyle/>
          <a:p>
            <a:pPr algn="ctr"/>
            <a:r>
              <a:rPr lang="en-US" sz="2400" b="1" dirty="0" smtClean="0">
                <a:latin typeface="Book Antiqua" pitchFamily="18" charset="0"/>
              </a:rPr>
              <a:t>You arrive at a station, the transformer is not humming and the AIM switch is not open.  The problem is most likely in the:</a:t>
            </a:r>
            <a:endParaRPr lang="en-US" sz="2400" b="1" dirty="0">
              <a:latin typeface="Book Antiqua" pitchFamily="18" charset="0"/>
            </a:endParaRPr>
          </a:p>
        </p:txBody>
      </p:sp>
      <p:sp>
        <p:nvSpPr>
          <p:cNvPr id="3" name="TextBox 2"/>
          <p:cNvSpPr txBox="1"/>
          <p:nvPr/>
        </p:nvSpPr>
        <p:spPr>
          <a:xfrm>
            <a:off x="1143000" y="2694762"/>
            <a:ext cx="1625766" cy="461665"/>
          </a:xfrm>
          <a:prstGeom prst="rect">
            <a:avLst/>
          </a:prstGeom>
          <a:noFill/>
        </p:spPr>
        <p:txBody>
          <a:bodyPr wrap="none" rtlCol="0" anchor="ctr" anchorCtr="1">
            <a:spAutoFit/>
          </a:bodyPr>
          <a:lstStyle/>
          <a:p>
            <a:r>
              <a:rPr lang="en-US" sz="2400" dirty="0" smtClean="0">
                <a:latin typeface="Book Antiqua" pitchFamily="18" charset="0"/>
              </a:rPr>
              <a:t>Substation</a:t>
            </a:r>
            <a:endParaRPr lang="en-US" sz="2400" dirty="0">
              <a:latin typeface="Book Antiqua" pitchFamily="18" charset="0"/>
            </a:endParaRPr>
          </a:p>
        </p:txBody>
      </p:sp>
      <p:sp>
        <p:nvSpPr>
          <p:cNvPr id="7" name="TextBox 6"/>
          <p:cNvSpPr txBox="1"/>
          <p:nvPr/>
        </p:nvSpPr>
        <p:spPr>
          <a:xfrm>
            <a:off x="4748645" y="2696850"/>
            <a:ext cx="3404193" cy="461665"/>
          </a:xfrm>
          <a:prstGeom prst="rect">
            <a:avLst/>
          </a:prstGeom>
          <a:noFill/>
        </p:spPr>
        <p:txBody>
          <a:bodyPr wrap="square" rtlCol="0">
            <a:spAutoFit/>
          </a:bodyPr>
          <a:lstStyle/>
          <a:p>
            <a:r>
              <a:rPr lang="en-US" sz="2400" dirty="0" smtClean="0">
                <a:latin typeface="Book Antiqua" pitchFamily="18" charset="0"/>
              </a:rPr>
              <a:t>Distribution System</a:t>
            </a:r>
          </a:p>
        </p:txBody>
      </p:sp>
      <p:sp>
        <p:nvSpPr>
          <p:cNvPr id="6" name="TextBox 5"/>
          <p:cNvSpPr txBox="1"/>
          <p:nvPr/>
        </p:nvSpPr>
        <p:spPr>
          <a:xfrm>
            <a:off x="1143000" y="3158515"/>
            <a:ext cx="3079689" cy="461665"/>
          </a:xfrm>
          <a:prstGeom prst="rect">
            <a:avLst/>
          </a:prstGeom>
          <a:noFill/>
        </p:spPr>
        <p:txBody>
          <a:bodyPr wrap="none" rtlCol="0">
            <a:spAutoFit/>
          </a:bodyPr>
          <a:lstStyle/>
          <a:p>
            <a:r>
              <a:rPr lang="en-US" sz="2400" dirty="0" smtClean="0">
                <a:latin typeface="Book Antiqua" pitchFamily="18" charset="0"/>
              </a:rPr>
              <a:t>Transmission System</a:t>
            </a:r>
            <a:endParaRPr lang="en-US" sz="2400" dirty="0">
              <a:latin typeface="Book Antiqua" pitchFamily="18" charset="0"/>
            </a:endParaRPr>
          </a:p>
        </p:txBody>
      </p:sp>
      <p:sp>
        <p:nvSpPr>
          <p:cNvPr id="9" name="TextBox 8"/>
          <p:cNvSpPr txBox="1"/>
          <p:nvPr/>
        </p:nvSpPr>
        <p:spPr>
          <a:xfrm>
            <a:off x="4769761" y="3143785"/>
            <a:ext cx="2292615" cy="461665"/>
          </a:xfrm>
          <a:prstGeom prst="rect">
            <a:avLst/>
          </a:prstGeom>
          <a:noFill/>
        </p:spPr>
        <p:txBody>
          <a:bodyPr wrap="none" rtlCol="0">
            <a:spAutoFit/>
          </a:bodyPr>
          <a:lstStyle/>
          <a:p>
            <a:r>
              <a:rPr lang="en-US" sz="2400" dirty="0" smtClean="0">
                <a:latin typeface="Book Antiqua" pitchFamily="18" charset="0"/>
              </a:rPr>
              <a:t>Control System</a:t>
            </a:r>
            <a:endParaRPr lang="en-US" sz="2400" dirty="0">
              <a:latin typeface="Book Antiqua"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80" y="3620180"/>
            <a:ext cx="8631947" cy="2763479"/>
          </a:xfrm>
          <a:prstGeom prst="rect">
            <a:avLst/>
          </a:prstGeom>
        </p:spPr>
      </p:pic>
    </p:spTree>
    <p:extLst>
      <p:ext uri="{BB962C8B-B14F-4D97-AF65-F5344CB8AC3E}">
        <p14:creationId xmlns:p14="http://schemas.microsoft.com/office/powerpoint/2010/main" val="342202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500"/>
                            </p:stCondLst>
                            <p:childTnLst>
                              <p:par>
                                <p:cTn id="40" presetID="6" presetClass="emph" presetSubtype="0" fill="hold" grpId="1" nodeType="afterEffect">
                                  <p:stCondLst>
                                    <p:cond delay="0"/>
                                  </p:stCondLst>
                                  <p:childTnLst>
                                    <p:animScale>
                                      <p:cBhvr>
                                        <p:cTn id="41" dur="2000" fill="hold"/>
                                        <p:tgtEl>
                                          <p:spTgt spid="6"/>
                                        </p:tgtEl>
                                      </p:cBhvr>
                                      <p:by x="150000" y="150000"/>
                                    </p:animScale>
                                  </p:childTnLst>
                                </p:cTn>
                              </p:par>
                              <p:par>
                                <p:cTn id="42" presetID="56" presetClass="path" presetSubtype="0" accel="50000" decel="50000" fill="hold" grpId="2" nodeType="withEffect">
                                  <p:stCondLst>
                                    <p:cond delay="0"/>
                                  </p:stCondLst>
                                  <p:childTnLst>
                                    <p:animMotion origin="layout" path="M -2.77778E-6 2.31321E-9 L 0.1816 -0.04973 " pathEditMode="relative" rAng="0" ptsTypes="AA">
                                      <p:cBhvr>
                                        <p:cTn id="43" dur="2000" fill="hold"/>
                                        <p:tgtEl>
                                          <p:spTgt spid="6"/>
                                        </p:tgtEl>
                                        <p:attrNameLst>
                                          <p:attrName>ppt_x</p:attrName>
                                          <p:attrName>ppt_y</p:attrName>
                                        </p:attrNameLst>
                                      </p:cBhvr>
                                      <p:rCtr x="9080" y="-24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6" grpId="2"/>
      <p:bldP spid="9" grpId="0"/>
      <p:bldP spid="9" grpId="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 y="1371600"/>
            <a:ext cx="9144000"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You drive up to the station and find the AIM open and a target on B.U.O.C. #3, the problem is most likely in the :</a:t>
            </a:r>
            <a:endParaRPr lang="en-US" sz="2400" b="1" dirty="0">
              <a:latin typeface="Book Antiqua" pitchFamily="18" charset="0"/>
              <a:cs typeface="Calibri" pitchFamily="34" charset="0"/>
            </a:endParaRPr>
          </a:p>
        </p:txBody>
      </p:sp>
      <p:sp>
        <p:nvSpPr>
          <p:cNvPr id="3" name="TextBox 2"/>
          <p:cNvSpPr txBox="1"/>
          <p:nvPr/>
        </p:nvSpPr>
        <p:spPr>
          <a:xfrm>
            <a:off x="204353" y="2568025"/>
            <a:ext cx="8558647" cy="461665"/>
          </a:xfrm>
          <a:prstGeom prst="rect">
            <a:avLst/>
          </a:prstGeom>
          <a:noFill/>
        </p:spPr>
        <p:txBody>
          <a:bodyPr wrap="square" rtlCol="0" anchor="ctr" anchorCtr="1">
            <a:spAutoFit/>
          </a:bodyPr>
          <a:lstStyle/>
          <a:p>
            <a:r>
              <a:rPr lang="en-US" sz="2400" dirty="0" smtClean="0">
                <a:latin typeface="Book Antiqua" pitchFamily="18" charset="0"/>
                <a:cs typeface="Calibri" pitchFamily="34" charset="0"/>
              </a:rPr>
              <a:t>Between the high side and the low side transformer bushings</a:t>
            </a:r>
            <a:endParaRPr lang="en-US" sz="2400" dirty="0">
              <a:latin typeface="Book Antiqua" pitchFamily="18" charset="0"/>
              <a:cs typeface="Calibri" pitchFamily="34" charset="0"/>
            </a:endParaRPr>
          </a:p>
        </p:txBody>
      </p:sp>
      <p:sp>
        <p:nvSpPr>
          <p:cNvPr id="7" name="TextBox 6"/>
          <p:cNvSpPr txBox="1"/>
          <p:nvPr/>
        </p:nvSpPr>
        <p:spPr>
          <a:xfrm>
            <a:off x="152399" y="3769477"/>
            <a:ext cx="8915400" cy="830997"/>
          </a:xfrm>
          <a:prstGeom prst="rect">
            <a:avLst/>
          </a:prstGeom>
          <a:noFill/>
        </p:spPr>
        <p:txBody>
          <a:bodyPr wrap="square" rtlCol="0">
            <a:spAutoFit/>
          </a:bodyPr>
          <a:lstStyle/>
          <a:p>
            <a:r>
              <a:rPr lang="en-US" sz="2400" dirty="0" smtClean="0">
                <a:latin typeface="Book Antiqua" pitchFamily="18" charset="0"/>
              </a:rPr>
              <a:t> Between the high side transformer bushing and the end of </a:t>
            </a:r>
          </a:p>
          <a:p>
            <a:r>
              <a:rPr lang="en-US" sz="2400" dirty="0">
                <a:latin typeface="Book Antiqua" pitchFamily="18" charset="0"/>
              </a:rPr>
              <a:t> </a:t>
            </a:r>
            <a:r>
              <a:rPr lang="en-US" sz="2400" dirty="0" smtClean="0">
                <a:latin typeface="Book Antiqua" pitchFamily="18" charset="0"/>
              </a:rPr>
              <a:t>the line</a:t>
            </a:r>
          </a:p>
        </p:txBody>
      </p:sp>
      <p:sp>
        <p:nvSpPr>
          <p:cNvPr id="6" name="TextBox 5"/>
          <p:cNvSpPr txBox="1"/>
          <p:nvPr/>
        </p:nvSpPr>
        <p:spPr>
          <a:xfrm>
            <a:off x="152399" y="3168751"/>
            <a:ext cx="8915400" cy="461665"/>
          </a:xfrm>
          <a:prstGeom prst="rect">
            <a:avLst/>
          </a:prstGeom>
          <a:noFill/>
        </p:spPr>
        <p:txBody>
          <a:bodyPr wrap="square" rtlCol="0">
            <a:spAutoFit/>
          </a:bodyPr>
          <a:lstStyle/>
          <a:p>
            <a:r>
              <a:rPr lang="en-US" sz="2400" dirty="0" smtClean="0">
                <a:latin typeface="Book Antiqua" pitchFamily="18" charset="0"/>
                <a:cs typeface="Calibri" pitchFamily="34" charset="0"/>
              </a:rPr>
              <a:t> Between the AIM switch and the end of the line</a:t>
            </a:r>
            <a:endParaRPr lang="en-US" sz="2400" dirty="0">
              <a:latin typeface="Book Antiqua" pitchFamily="18" charset="0"/>
            </a:endParaRPr>
          </a:p>
        </p:txBody>
      </p:sp>
      <p:sp>
        <p:nvSpPr>
          <p:cNvPr id="9" name="TextBox 8"/>
          <p:cNvSpPr txBox="1"/>
          <p:nvPr/>
        </p:nvSpPr>
        <p:spPr>
          <a:xfrm>
            <a:off x="152399" y="4739535"/>
            <a:ext cx="8915400" cy="830997"/>
          </a:xfrm>
          <a:prstGeom prst="rect">
            <a:avLst/>
          </a:prstGeom>
          <a:noFill/>
        </p:spPr>
        <p:txBody>
          <a:bodyPr wrap="square" rtlCol="0">
            <a:spAutoFit/>
          </a:bodyPr>
          <a:lstStyle/>
          <a:p>
            <a:r>
              <a:rPr lang="en-US" sz="2400" dirty="0" smtClean="0">
                <a:latin typeface="Book Antiqua" pitchFamily="18" charset="0"/>
              </a:rPr>
              <a:t> Between the low side transformer bushing and the </a:t>
            </a:r>
          </a:p>
          <a:p>
            <a:r>
              <a:rPr lang="en-US" sz="2400" dirty="0" smtClean="0">
                <a:latin typeface="Book Antiqua" pitchFamily="18" charset="0"/>
              </a:rPr>
              <a:t> distribution breakers</a:t>
            </a:r>
            <a:endParaRPr lang="en-US" sz="2400" dirty="0">
              <a:latin typeface="Book Antiqua" pitchFamily="18" charset="0"/>
            </a:endParaRPr>
          </a:p>
        </p:txBody>
      </p:sp>
    </p:spTree>
    <p:extLst>
      <p:ext uri="{BB962C8B-B14F-4D97-AF65-F5344CB8AC3E}">
        <p14:creationId xmlns:p14="http://schemas.microsoft.com/office/powerpoint/2010/main" val="162231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3"/>
                                        </p:tgtEl>
                                        <p:attrNameLst>
                                          <p:attrName>ppt_w</p:attrName>
                                        </p:attrNameLst>
                                      </p:cBhvr>
                                      <p:tavLst>
                                        <p:tav tm="0">
                                          <p:val>
                                            <p:strVal val="ppt_w"/>
                                          </p:val>
                                        </p:tav>
                                        <p:tav tm="100000">
                                          <p:val>
                                            <p:fltVal val="0"/>
                                          </p:val>
                                        </p:tav>
                                      </p:tavLst>
                                    </p:anim>
                                    <p:anim calcmode="lin" valueType="num">
                                      <p:cBhvr>
                                        <p:cTn id="21" dur="500"/>
                                        <p:tgtEl>
                                          <p:spTgt spid="3"/>
                                        </p:tgtEl>
                                        <p:attrNameLst>
                                          <p:attrName>ppt_h</p:attrName>
                                        </p:attrNameLst>
                                      </p:cBhvr>
                                      <p:tavLst>
                                        <p:tav tm="0">
                                          <p:val>
                                            <p:strVal val="ppt_h"/>
                                          </p:val>
                                        </p:tav>
                                        <p:tav tm="100000">
                                          <p:val>
                                            <p:fltVal val="0"/>
                                          </p:val>
                                        </p:tav>
                                      </p:tavLst>
                                    </p:anim>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53" presetClass="exit" presetSubtype="32" fill="hold" grpId="1" nodeType="with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6" grpId="0"/>
      <p:bldP spid="6" grpId="1"/>
      <p:bldP spid="9" grpId="0"/>
      <p:bldP spid="9"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7" name="TextBox 6"/>
          <p:cNvSpPr txBox="1"/>
          <p:nvPr/>
        </p:nvSpPr>
        <p:spPr>
          <a:xfrm>
            <a:off x="585354" y="1217473"/>
            <a:ext cx="8101446" cy="1846659"/>
          </a:xfrm>
          <a:prstGeom prst="rect">
            <a:avLst/>
          </a:prstGeom>
          <a:noFill/>
        </p:spPr>
        <p:txBody>
          <a:bodyPr wrap="square" rtlCol="0">
            <a:spAutoFit/>
          </a:bodyPr>
          <a:lstStyle/>
          <a:p>
            <a:r>
              <a:rPr lang="en-US" sz="3600" u="sng" dirty="0" smtClean="0"/>
              <a:t>Scenario A: (Mechanical Relays)</a:t>
            </a:r>
          </a:p>
          <a:p>
            <a:endParaRPr lang="en-US" dirty="0"/>
          </a:p>
          <a:p>
            <a:r>
              <a:rPr lang="en-US" sz="2400" dirty="0" smtClean="0"/>
              <a:t>The Metering package has a fault on Phase 3. What happens?</a:t>
            </a:r>
            <a:endParaRPr lang="en-US" sz="2400" dirty="0"/>
          </a:p>
          <a:p>
            <a:endParaRPr lang="en-US" dirty="0" smtClean="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54" y="2971799"/>
            <a:ext cx="5049196" cy="3378785"/>
          </a:xfrm>
          <a:prstGeom prst="rect">
            <a:avLst/>
          </a:prstGeom>
        </p:spPr>
      </p:pic>
      <p:sp>
        <p:nvSpPr>
          <p:cNvPr id="11" name="Oval 10"/>
          <p:cNvSpPr/>
          <p:nvPr/>
        </p:nvSpPr>
        <p:spPr>
          <a:xfrm>
            <a:off x="1016577" y="4038600"/>
            <a:ext cx="4186750" cy="23119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5029200" y="3886200"/>
            <a:ext cx="1219200" cy="774991"/>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46125" y="3657600"/>
            <a:ext cx="2682009" cy="369332"/>
          </a:xfrm>
          <a:prstGeom prst="rect">
            <a:avLst/>
          </a:prstGeom>
          <a:noFill/>
        </p:spPr>
        <p:txBody>
          <a:bodyPr wrap="square" rtlCol="0">
            <a:spAutoFit/>
          </a:bodyPr>
          <a:lstStyle/>
          <a:p>
            <a:r>
              <a:rPr lang="en-US" b="1" dirty="0" smtClean="0"/>
              <a:t>Metering Package</a:t>
            </a:r>
            <a:endParaRPr lang="en-US" b="1" dirty="0"/>
          </a:p>
        </p:txBody>
      </p:sp>
    </p:spTree>
    <p:extLst>
      <p:ext uri="{BB962C8B-B14F-4D97-AF65-F5344CB8AC3E}">
        <p14:creationId xmlns:p14="http://schemas.microsoft.com/office/powerpoint/2010/main" val="18511265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2269"/>
            <a:ext cx="9144000" cy="501346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958" y="1968648"/>
            <a:ext cx="371475" cy="386672"/>
          </a:xfrm>
          <a:prstGeom prst="rect">
            <a:avLst/>
          </a:prstGeom>
        </p:spPr>
      </p:pic>
      <p:cxnSp>
        <p:nvCxnSpPr>
          <p:cNvPr id="9" name="Straight Connector 8"/>
          <p:cNvCxnSpPr/>
          <p:nvPr/>
        </p:nvCxnSpPr>
        <p:spPr>
          <a:xfrm flipH="1">
            <a:off x="3024307" y="2439044"/>
            <a:ext cx="144095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024307" y="2410054"/>
            <a:ext cx="4964" cy="71414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21262" y="3104404"/>
            <a:ext cx="2286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6" idx="4"/>
          </p:cNvCxnSpPr>
          <p:nvPr/>
        </p:nvCxnSpPr>
        <p:spPr>
          <a:xfrm flipV="1">
            <a:off x="2667000" y="3214038"/>
            <a:ext cx="13557" cy="11293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81200" y="4343400"/>
            <a:ext cx="6858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981200" y="3962400"/>
            <a:ext cx="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799" y="3705225"/>
            <a:ext cx="190983" cy="209550"/>
          </a:xfrm>
          <a:prstGeom prst="rect">
            <a:avLst/>
          </a:prstGeom>
        </p:spPr>
      </p:pic>
      <p:cxnSp>
        <p:nvCxnSpPr>
          <p:cNvPr id="41" name="Straight Connector 40"/>
          <p:cNvCxnSpPr/>
          <p:nvPr/>
        </p:nvCxnSpPr>
        <p:spPr>
          <a:xfrm flipV="1">
            <a:off x="2279531" y="2590800"/>
            <a:ext cx="0" cy="1219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095500" y="3810000"/>
            <a:ext cx="2286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9312" y="2238604"/>
            <a:ext cx="333375" cy="342900"/>
          </a:xfrm>
          <a:prstGeom prst="rect">
            <a:avLst/>
          </a:prstGeom>
        </p:spPr>
      </p:pic>
      <p:sp>
        <p:nvSpPr>
          <p:cNvPr id="48" name="Oval 47"/>
          <p:cNvSpPr/>
          <p:nvPr/>
        </p:nvSpPr>
        <p:spPr>
          <a:xfrm>
            <a:off x="1924290" y="1998347"/>
            <a:ext cx="685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50" idx="1"/>
          </p:cNvCxnSpPr>
          <p:nvPr/>
        </p:nvCxnSpPr>
        <p:spPr>
          <a:xfrm flipH="1">
            <a:off x="2574665" y="1377013"/>
            <a:ext cx="1098319" cy="756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72984" y="1192347"/>
            <a:ext cx="1828800" cy="369332"/>
          </a:xfrm>
          <a:prstGeom prst="rect">
            <a:avLst/>
          </a:prstGeom>
          <a:noFill/>
          <a:ln>
            <a:solidFill>
              <a:srgbClr val="FF0000"/>
            </a:solidFill>
          </a:ln>
        </p:spPr>
        <p:txBody>
          <a:bodyPr wrap="square" rtlCol="0">
            <a:spAutoFit/>
          </a:bodyPr>
          <a:lstStyle/>
          <a:p>
            <a:r>
              <a:rPr lang="en-US" dirty="0" smtClean="0"/>
              <a:t>Open AIM Switch</a:t>
            </a:r>
            <a:endParaRPr lang="en-US" dirty="0"/>
          </a:p>
        </p:txBody>
      </p:sp>
      <p:sp>
        <p:nvSpPr>
          <p:cNvPr id="6" name="Oval 5"/>
          <p:cNvSpPr/>
          <p:nvPr/>
        </p:nvSpPr>
        <p:spPr>
          <a:xfrm>
            <a:off x="2528157" y="2953568"/>
            <a:ext cx="304800" cy="2604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764906" y="3630582"/>
            <a:ext cx="347422" cy="35883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9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500"/>
                                        <p:tgtEl>
                                          <p:spTgt spid="27"/>
                                        </p:tgtEl>
                                      </p:cBhvr>
                                    </p:animEffect>
                                  </p:childTnLst>
                                </p:cTn>
                              </p:par>
                            </p:childTnLst>
                          </p:cTn>
                        </p:par>
                        <p:par>
                          <p:cTn id="40" fill="hold">
                            <p:stCondLst>
                              <p:cond delay="4500"/>
                            </p:stCondLst>
                            <p:childTnLst>
                              <p:par>
                                <p:cTn id="41" presetID="6"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circle(in)">
                                      <p:cBhvr>
                                        <p:cTn id="43" dur="2000"/>
                                        <p:tgtEl>
                                          <p:spTgt spid="37"/>
                                        </p:tgtEl>
                                      </p:cBhvr>
                                    </p:animEffect>
                                  </p:childTnLst>
                                </p:cTn>
                              </p:par>
                            </p:childTnLst>
                          </p:cTn>
                        </p:par>
                        <p:par>
                          <p:cTn id="44" fill="hold">
                            <p:stCondLst>
                              <p:cond delay="6500"/>
                            </p:stCondLst>
                            <p:childTnLst>
                              <p:par>
                                <p:cTn id="45" presetID="2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par>
                          <p:cTn id="48" fill="hold">
                            <p:stCondLst>
                              <p:cond delay="7000"/>
                            </p:stCondLst>
                            <p:childTnLst>
                              <p:par>
                                <p:cTn id="49" presetID="22" presetClass="entr" presetSubtype="4"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500"/>
                                        <p:tgtEl>
                                          <p:spTgt spid="41"/>
                                        </p:tgtEl>
                                      </p:cBhvr>
                                    </p:animEffect>
                                  </p:childTnLst>
                                </p:cTn>
                              </p:par>
                            </p:childTnLst>
                          </p:cTn>
                        </p:par>
                        <p:par>
                          <p:cTn id="52" fill="hold">
                            <p:stCondLst>
                              <p:cond delay="7500"/>
                            </p:stCondLst>
                            <p:childTnLst>
                              <p:par>
                                <p:cTn id="53" presetID="6" presetClass="entr" presetSubtype="16"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000"/>
                                        <p:tgtEl>
                                          <p:spTgt spid="46"/>
                                        </p:tgtEl>
                                      </p:cBhvr>
                                    </p:animEffect>
                                  </p:childTnLst>
                                </p:cTn>
                              </p:par>
                            </p:childTnLst>
                          </p:cTn>
                        </p:par>
                        <p:par>
                          <p:cTn id="56" fill="hold">
                            <p:stCondLst>
                              <p:cond delay="9500"/>
                            </p:stCondLst>
                            <p:childTnLst>
                              <p:par>
                                <p:cTn id="57" presetID="22" presetClass="entr" presetSubtype="4"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down)">
                                      <p:cBhvr>
                                        <p:cTn id="59" dur="500"/>
                                        <p:tgtEl>
                                          <p:spTgt spid="48"/>
                                        </p:tgtEl>
                                      </p:cBhvr>
                                    </p:animEffect>
                                  </p:childTnLst>
                                </p:cTn>
                              </p:par>
                            </p:childTnLst>
                          </p:cTn>
                        </p:par>
                        <p:par>
                          <p:cTn id="60" fill="hold">
                            <p:stCondLst>
                              <p:cond delay="10000"/>
                            </p:stCondLst>
                            <p:childTnLst>
                              <p:par>
                                <p:cTn id="61" presetID="10" presetClass="entr" presetSubtype="0"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par>
                          <p:cTn id="64" fill="hold">
                            <p:stCondLst>
                              <p:cond delay="10500"/>
                            </p:stCondLst>
                            <p:childTnLst>
                              <p:par>
                                <p:cTn id="65" presetID="22" presetClass="entr" presetSubtype="1"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up)">
                                      <p:cBhvr>
                                        <p:cTn id="6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52400" y="1371600"/>
            <a:ext cx="8686800" cy="461665"/>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The system one-line diagram provides what information?</a:t>
            </a:r>
            <a:endParaRPr lang="en-US" sz="2400" b="1" dirty="0">
              <a:latin typeface="Book Antiqua" pitchFamily="18" charset="0"/>
              <a:cs typeface="Calibri" pitchFamily="34" charset="0"/>
            </a:endParaRPr>
          </a:p>
        </p:txBody>
      </p:sp>
      <p:sp>
        <p:nvSpPr>
          <p:cNvPr id="3" name="TextBox 2"/>
          <p:cNvSpPr txBox="1"/>
          <p:nvPr/>
        </p:nvSpPr>
        <p:spPr>
          <a:xfrm>
            <a:off x="0" y="2555616"/>
            <a:ext cx="9144000" cy="461665"/>
          </a:xfrm>
          <a:prstGeom prst="rect">
            <a:avLst/>
          </a:prstGeom>
          <a:noFill/>
        </p:spPr>
        <p:txBody>
          <a:bodyPr wrap="square" rtlCol="0" anchor="ctr" anchorCtr="1">
            <a:spAutoFit/>
          </a:bodyPr>
          <a:lstStyle/>
          <a:p>
            <a:pPr algn="ctr"/>
            <a:r>
              <a:rPr lang="en-US" sz="2400" dirty="0" smtClean="0">
                <a:latin typeface="Book Antiqua" pitchFamily="18" charset="0"/>
                <a:cs typeface="Calibri" pitchFamily="34" charset="0"/>
              </a:rPr>
              <a:t>Substation geographic locations within the ITS</a:t>
            </a:r>
            <a:endParaRPr lang="en-US" sz="2400" dirty="0">
              <a:latin typeface="Book Antiqua" pitchFamily="18" charset="0"/>
              <a:cs typeface="Calibri" pitchFamily="34" charset="0"/>
            </a:endParaRPr>
          </a:p>
        </p:txBody>
      </p:sp>
      <p:sp>
        <p:nvSpPr>
          <p:cNvPr id="7" name="TextBox 6"/>
          <p:cNvSpPr txBox="1"/>
          <p:nvPr/>
        </p:nvSpPr>
        <p:spPr>
          <a:xfrm>
            <a:off x="0" y="4101583"/>
            <a:ext cx="9144000" cy="461665"/>
          </a:xfrm>
          <a:prstGeom prst="rect">
            <a:avLst/>
          </a:prstGeom>
          <a:noFill/>
        </p:spPr>
        <p:txBody>
          <a:bodyPr wrap="square" rtlCol="0">
            <a:spAutoFit/>
          </a:bodyPr>
          <a:lstStyle/>
          <a:p>
            <a:pPr algn="ctr"/>
            <a:r>
              <a:rPr lang="en-US" sz="2400" dirty="0" smtClean="0">
                <a:latin typeface="Book Antiqua" pitchFamily="18" charset="0"/>
              </a:rPr>
              <a:t>Physical location of equipment within the substation </a:t>
            </a:r>
          </a:p>
        </p:txBody>
      </p:sp>
      <p:sp>
        <p:nvSpPr>
          <p:cNvPr id="6" name="TextBox 5"/>
          <p:cNvSpPr txBox="1"/>
          <p:nvPr/>
        </p:nvSpPr>
        <p:spPr>
          <a:xfrm>
            <a:off x="0" y="3328600"/>
            <a:ext cx="9144000" cy="461665"/>
          </a:xfrm>
          <a:prstGeom prst="rect">
            <a:avLst/>
          </a:prstGeom>
          <a:noFill/>
        </p:spPr>
        <p:txBody>
          <a:bodyPr wrap="square" rtlCol="0">
            <a:spAutoFit/>
          </a:bodyPr>
          <a:lstStyle/>
          <a:p>
            <a:pPr algn="ctr"/>
            <a:r>
              <a:rPr lang="en-US" sz="2400" dirty="0" smtClean="0">
                <a:latin typeface="Book Antiqua" pitchFamily="18" charset="0"/>
                <a:cs typeface="Calibri" pitchFamily="34" charset="0"/>
              </a:rPr>
              <a:t>System voltages, switch numbers, and equipment arrangement</a:t>
            </a:r>
            <a:endParaRPr lang="en-US" sz="2400" dirty="0">
              <a:latin typeface="Book Antiqua" pitchFamily="18" charset="0"/>
            </a:endParaRPr>
          </a:p>
        </p:txBody>
      </p:sp>
      <p:sp>
        <p:nvSpPr>
          <p:cNvPr id="9" name="TextBox 8"/>
          <p:cNvSpPr txBox="1"/>
          <p:nvPr/>
        </p:nvSpPr>
        <p:spPr>
          <a:xfrm>
            <a:off x="0" y="4874567"/>
            <a:ext cx="9144000" cy="461665"/>
          </a:xfrm>
          <a:prstGeom prst="rect">
            <a:avLst/>
          </a:prstGeom>
          <a:noFill/>
        </p:spPr>
        <p:txBody>
          <a:bodyPr wrap="square" rtlCol="0">
            <a:spAutoFit/>
          </a:bodyPr>
          <a:lstStyle/>
          <a:p>
            <a:pPr algn="ctr"/>
            <a:r>
              <a:rPr lang="en-US" sz="2400" dirty="0" smtClean="0">
                <a:latin typeface="Book Antiqua" pitchFamily="18" charset="0"/>
              </a:rPr>
              <a:t>Directions to the substation</a:t>
            </a:r>
            <a:endParaRPr lang="en-US" sz="2400" dirty="0">
              <a:latin typeface="Book Antiqua" pitchFamily="18" charset="0"/>
            </a:endParaRPr>
          </a:p>
        </p:txBody>
      </p:sp>
    </p:spTree>
    <p:extLst>
      <p:ext uri="{BB962C8B-B14F-4D97-AF65-F5344CB8AC3E}">
        <p14:creationId xmlns:p14="http://schemas.microsoft.com/office/powerpoint/2010/main" val="21094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grpId="1" nodeType="after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10" presetClass="exit" presetSubtype="0" fill="hold" grpId="1" nodeType="after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9" grpId="0"/>
      <p:bldP spid="9" grpId="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7" name="TextBox 6"/>
          <p:cNvSpPr txBox="1"/>
          <p:nvPr/>
        </p:nvSpPr>
        <p:spPr>
          <a:xfrm>
            <a:off x="585354" y="1217473"/>
            <a:ext cx="8101446" cy="2215991"/>
          </a:xfrm>
          <a:prstGeom prst="rect">
            <a:avLst/>
          </a:prstGeom>
          <a:noFill/>
        </p:spPr>
        <p:txBody>
          <a:bodyPr wrap="square" rtlCol="0">
            <a:spAutoFit/>
          </a:bodyPr>
          <a:lstStyle/>
          <a:p>
            <a:r>
              <a:rPr lang="en-US" sz="3600" u="sng" dirty="0" smtClean="0"/>
              <a:t>Scenario B: (SEL Relays)</a:t>
            </a:r>
          </a:p>
          <a:p>
            <a:endParaRPr lang="en-US" dirty="0"/>
          </a:p>
          <a:p>
            <a:r>
              <a:rPr lang="en-US" sz="2400" dirty="0" smtClean="0"/>
              <a:t>The Metering package has a timed fault on Phase 3. What happens?</a:t>
            </a:r>
            <a:endParaRPr lang="en-US" sz="2400" dirty="0"/>
          </a:p>
          <a:p>
            <a:endParaRPr lang="en-US" dirty="0" smtClean="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54" y="2971799"/>
            <a:ext cx="5049196" cy="3378785"/>
          </a:xfrm>
          <a:prstGeom prst="rect">
            <a:avLst/>
          </a:prstGeom>
        </p:spPr>
      </p:pic>
      <p:sp>
        <p:nvSpPr>
          <p:cNvPr id="11" name="Oval 10"/>
          <p:cNvSpPr/>
          <p:nvPr/>
        </p:nvSpPr>
        <p:spPr>
          <a:xfrm>
            <a:off x="1016577" y="4038600"/>
            <a:ext cx="4186750" cy="23119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5029200" y="3886200"/>
            <a:ext cx="1219200" cy="774991"/>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46125" y="3657600"/>
            <a:ext cx="2682009" cy="369332"/>
          </a:xfrm>
          <a:prstGeom prst="rect">
            <a:avLst/>
          </a:prstGeom>
          <a:noFill/>
        </p:spPr>
        <p:txBody>
          <a:bodyPr wrap="square" rtlCol="0">
            <a:spAutoFit/>
          </a:bodyPr>
          <a:lstStyle/>
          <a:p>
            <a:r>
              <a:rPr lang="en-US" b="1" dirty="0" smtClean="0"/>
              <a:t>Metering Package</a:t>
            </a:r>
            <a:endParaRPr lang="en-US" b="1" dirty="0"/>
          </a:p>
        </p:txBody>
      </p:sp>
      <p:cxnSp>
        <p:nvCxnSpPr>
          <p:cNvPr id="3" name="Straight Connector 2"/>
          <p:cNvCxnSpPr/>
          <p:nvPr/>
        </p:nvCxnSpPr>
        <p:spPr>
          <a:xfrm>
            <a:off x="4038600" y="24384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82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139"/>
            <a:ext cx="9144000" cy="48957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6035" y="2287126"/>
            <a:ext cx="1077965" cy="322056"/>
          </a:xfrm>
          <a:prstGeom prst="rect">
            <a:avLst/>
          </a:prstGeom>
        </p:spPr>
      </p:pic>
      <p:cxnSp>
        <p:nvCxnSpPr>
          <p:cNvPr id="7" name="Straight Connector 6"/>
          <p:cNvCxnSpPr>
            <a:stCxn id="6" idx="1"/>
          </p:cNvCxnSpPr>
          <p:nvPr/>
        </p:nvCxnSpPr>
        <p:spPr>
          <a:xfrm flipH="1">
            <a:off x="2971800" y="2448154"/>
            <a:ext cx="509423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63507" y="2411467"/>
            <a:ext cx="0" cy="59984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179163" y="3418027"/>
            <a:ext cx="640238" cy="1097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79163" y="2600554"/>
            <a:ext cx="0" cy="81747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112" y="2238604"/>
            <a:ext cx="333375" cy="342900"/>
          </a:xfrm>
          <a:prstGeom prst="rect">
            <a:avLst/>
          </a:prstGeom>
        </p:spPr>
      </p:pic>
      <p:sp>
        <p:nvSpPr>
          <p:cNvPr id="26" name="Oval 25"/>
          <p:cNvSpPr/>
          <p:nvPr/>
        </p:nvSpPr>
        <p:spPr>
          <a:xfrm>
            <a:off x="1851048" y="2004602"/>
            <a:ext cx="685800"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a:stCxn id="28" idx="1"/>
          </p:cNvCxnSpPr>
          <p:nvPr/>
        </p:nvCxnSpPr>
        <p:spPr>
          <a:xfrm flipH="1">
            <a:off x="2574665" y="1377013"/>
            <a:ext cx="1098319" cy="756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2984" y="1192347"/>
            <a:ext cx="1828800" cy="369332"/>
          </a:xfrm>
          <a:prstGeom prst="rect">
            <a:avLst/>
          </a:prstGeom>
          <a:noFill/>
          <a:ln>
            <a:solidFill>
              <a:srgbClr val="FF0000"/>
            </a:solidFill>
          </a:ln>
        </p:spPr>
        <p:txBody>
          <a:bodyPr wrap="square" rtlCol="0">
            <a:spAutoFit/>
          </a:bodyPr>
          <a:lstStyle/>
          <a:p>
            <a:r>
              <a:rPr lang="en-US" dirty="0" smtClean="0"/>
              <a:t>Open AIM Switch</a:t>
            </a:r>
            <a:endParaRPr lang="en-US" dirty="0"/>
          </a:p>
        </p:txBody>
      </p:sp>
      <p:cxnSp>
        <p:nvCxnSpPr>
          <p:cNvPr id="16" name="Straight Connector 15"/>
          <p:cNvCxnSpPr/>
          <p:nvPr/>
        </p:nvCxnSpPr>
        <p:spPr>
          <a:xfrm flipV="1">
            <a:off x="2948356" y="3241710"/>
            <a:ext cx="0" cy="555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819400" y="3306471"/>
            <a:ext cx="228224" cy="2231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1192347"/>
            <a:ext cx="1905000" cy="369332"/>
          </a:xfrm>
          <a:prstGeom prst="rect">
            <a:avLst/>
          </a:prstGeom>
          <a:noFill/>
          <a:ln>
            <a:solidFill>
              <a:srgbClr val="FF0000"/>
            </a:solidFill>
          </a:ln>
        </p:spPr>
        <p:txBody>
          <a:bodyPr wrap="square" rtlCol="0">
            <a:spAutoFit/>
          </a:bodyPr>
          <a:lstStyle/>
          <a:p>
            <a:r>
              <a:rPr lang="en-US" dirty="0" smtClean="0"/>
              <a:t>51 is a timed fault</a:t>
            </a:r>
            <a:endParaRPr lang="en-US" dirty="0"/>
          </a:p>
        </p:txBody>
      </p:sp>
      <p:sp>
        <p:nvSpPr>
          <p:cNvPr id="32" name="TextBox 31"/>
          <p:cNvSpPr txBox="1"/>
          <p:nvPr/>
        </p:nvSpPr>
        <p:spPr>
          <a:xfrm>
            <a:off x="4800600" y="1447800"/>
            <a:ext cx="4038600" cy="369332"/>
          </a:xfrm>
          <a:prstGeom prst="rect">
            <a:avLst/>
          </a:prstGeom>
          <a:noFill/>
          <a:ln>
            <a:solidFill>
              <a:srgbClr val="FF0000"/>
            </a:solidFill>
          </a:ln>
        </p:spPr>
        <p:txBody>
          <a:bodyPr wrap="square" rtlCol="0">
            <a:spAutoFit/>
          </a:bodyPr>
          <a:lstStyle/>
          <a:p>
            <a:r>
              <a:rPr lang="en-US" dirty="0" smtClean="0"/>
              <a:t>Distribution Breaker Fails to Operate</a:t>
            </a:r>
            <a:endParaRPr lang="en-US" dirty="0"/>
          </a:p>
        </p:txBody>
      </p:sp>
      <p:sp>
        <p:nvSpPr>
          <p:cNvPr id="33" name="Oval 32"/>
          <p:cNvSpPr/>
          <p:nvPr/>
        </p:nvSpPr>
        <p:spPr>
          <a:xfrm>
            <a:off x="6137661" y="2120038"/>
            <a:ext cx="624730" cy="656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82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500"/>
                                        <p:tgtEl>
                                          <p:spTgt spid="15"/>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par>
                          <p:cTn id="40" fill="hold">
                            <p:stCondLst>
                              <p:cond delay="4500"/>
                            </p:stCondLst>
                            <p:childTnLst>
                              <p:par>
                                <p:cTn id="41" presetID="6"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par>
                          <p:cTn id="44" fill="hold">
                            <p:stCondLst>
                              <p:cond delay="6500"/>
                            </p:stCondLst>
                            <p:childTnLst>
                              <p:par>
                                <p:cTn id="45" presetID="2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par>
                          <p:cTn id="48" fill="hold">
                            <p:stCondLst>
                              <p:cond delay="7000"/>
                            </p:stCondLst>
                            <p:childTnLst>
                              <p:par>
                                <p:cTn id="49" presetID="10" presetClass="exit" presetSubtype="0" fill="hold" grpId="1" nodeType="after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7500"/>
                            </p:stCondLst>
                            <p:childTnLst>
                              <p:par>
                                <p:cTn id="53" presetID="10" presetClass="exit" presetSubtype="0" fill="hold" grpId="1" nodeType="after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8500"/>
                            </p:stCondLst>
                            <p:childTnLst>
                              <p:par>
                                <p:cTn id="61" presetID="22" presetClass="entr" presetSubtype="1"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500"/>
                                        <p:tgtEl>
                                          <p:spTgt spid="27"/>
                                        </p:tgtEl>
                                      </p:cBhvr>
                                    </p:animEffect>
                                  </p:childTnLst>
                                </p:cTn>
                              </p:par>
                            </p:childTnLst>
                          </p:cTn>
                        </p:par>
                        <p:par>
                          <p:cTn id="64" fill="hold">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0" grpId="0" animBg="1"/>
      <p:bldP spid="31" grpId="0" animBg="1"/>
      <p:bldP spid="32" grpId="0" animBg="1"/>
      <p:bldP spid="32" grpId="1" animBg="1"/>
      <p:bldP spid="33" grpId="0" animBg="1"/>
      <p:bldP spid="33"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7" name="TextBox 6"/>
          <p:cNvSpPr txBox="1"/>
          <p:nvPr/>
        </p:nvSpPr>
        <p:spPr>
          <a:xfrm>
            <a:off x="585354" y="1217473"/>
            <a:ext cx="8101446" cy="2215991"/>
          </a:xfrm>
          <a:prstGeom prst="rect">
            <a:avLst/>
          </a:prstGeom>
          <a:noFill/>
        </p:spPr>
        <p:txBody>
          <a:bodyPr wrap="square" rtlCol="0">
            <a:spAutoFit/>
          </a:bodyPr>
          <a:lstStyle/>
          <a:p>
            <a:r>
              <a:rPr lang="en-US" sz="3600" u="sng" dirty="0" smtClean="0"/>
              <a:t>Scenario C: (SEL Relays)</a:t>
            </a:r>
          </a:p>
          <a:p>
            <a:endParaRPr lang="en-US" dirty="0"/>
          </a:p>
          <a:p>
            <a:r>
              <a:rPr lang="en-US" sz="2400" dirty="0" smtClean="0"/>
              <a:t>The Metering package has an instantaneous fault on Phase 3. What happens?</a:t>
            </a:r>
            <a:endParaRPr lang="en-US" sz="2400" dirty="0"/>
          </a:p>
          <a:p>
            <a:endParaRPr lang="en-US" dirty="0" smtClean="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54" y="2971799"/>
            <a:ext cx="5049196" cy="3378785"/>
          </a:xfrm>
          <a:prstGeom prst="rect">
            <a:avLst/>
          </a:prstGeom>
        </p:spPr>
      </p:pic>
      <p:sp>
        <p:nvSpPr>
          <p:cNvPr id="11" name="Oval 10"/>
          <p:cNvSpPr/>
          <p:nvPr/>
        </p:nvSpPr>
        <p:spPr>
          <a:xfrm>
            <a:off x="1016577" y="4038600"/>
            <a:ext cx="4186750" cy="23119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5029200" y="3886200"/>
            <a:ext cx="1219200" cy="774991"/>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46125" y="3657600"/>
            <a:ext cx="2682009" cy="369332"/>
          </a:xfrm>
          <a:prstGeom prst="rect">
            <a:avLst/>
          </a:prstGeom>
          <a:noFill/>
        </p:spPr>
        <p:txBody>
          <a:bodyPr wrap="square" rtlCol="0">
            <a:spAutoFit/>
          </a:bodyPr>
          <a:lstStyle/>
          <a:p>
            <a:r>
              <a:rPr lang="en-US" b="1" dirty="0" smtClean="0"/>
              <a:t>Metering Package</a:t>
            </a:r>
            <a:endParaRPr lang="en-US" b="1" dirty="0"/>
          </a:p>
        </p:txBody>
      </p:sp>
      <p:cxnSp>
        <p:nvCxnSpPr>
          <p:cNvPr id="10" name="Straight Connector 9"/>
          <p:cNvCxnSpPr/>
          <p:nvPr/>
        </p:nvCxnSpPr>
        <p:spPr>
          <a:xfrm>
            <a:off x="4267200" y="24384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3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139"/>
            <a:ext cx="9144000" cy="4895721"/>
          </a:xfrm>
          <a:prstGeom prst="rect">
            <a:avLst/>
          </a:prstGeom>
        </p:spPr>
      </p:pic>
      <p:cxnSp>
        <p:nvCxnSpPr>
          <p:cNvPr id="7" name="Straight Connector 6"/>
          <p:cNvCxnSpPr/>
          <p:nvPr/>
        </p:nvCxnSpPr>
        <p:spPr>
          <a:xfrm flipH="1">
            <a:off x="2927588" y="2448154"/>
            <a:ext cx="1659796"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 idx="0"/>
          </p:cNvCxnSpPr>
          <p:nvPr/>
        </p:nvCxnSpPr>
        <p:spPr>
          <a:xfrm flipV="1">
            <a:off x="2927588" y="2410054"/>
            <a:ext cx="0" cy="61889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58182" y="3114736"/>
            <a:ext cx="0" cy="8980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79163" y="2600554"/>
            <a:ext cx="7392" cy="120944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112" y="2238604"/>
            <a:ext cx="333375" cy="342900"/>
          </a:xfrm>
          <a:prstGeom prst="rect">
            <a:avLst/>
          </a:prstGeom>
        </p:spPr>
      </p:pic>
      <p:sp>
        <p:nvSpPr>
          <p:cNvPr id="26" name="Oval 25"/>
          <p:cNvSpPr/>
          <p:nvPr/>
        </p:nvSpPr>
        <p:spPr>
          <a:xfrm>
            <a:off x="1851048" y="2004602"/>
            <a:ext cx="685800"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flipH="1">
            <a:off x="2574666" y="1561679"/>
            <a:ext cx="854334" cy="5719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29000" y="1192347"/>
            <a:ext cx="1828800" cy="369332"/>
          </a:xfrm>
          <a:prstGeom prst="rect">
            <a:avLst/>
          </a:prstGeom>
          <a:noFill/>
          <a:ln>
            <a:solidFill>
              <a:srgbClr val="FF0000"/>
            </a:solidFill>
          </a:ln>
        </p:spPr>
        <p:txBody>
          <a:bodyPr wrap="square" rtlCol="0">
            <a:spAutoFit/>
          </a:bodyPr>
          <a:lstStyle/>
          <a:p>
            <a:r>
              <a:rPr lang="en-US" dirty="0" smtClean="0"/>
              <a:t>Open AIM Switch</a:t>
            </a:r>
            <a:endParaRPr lang="en-US" dirty="0"/>
          </a:p>
        </p:txBody>
      </p:sp>
      <p:cxnSp>
        <p:nvCxnSpPr>
          <p:cNvPr id="16" name="Straight Connector 15"/>
          <p:cNvCxnSpPr>
            <a:endCxn id="20" idx="6"/>
          </p:cNvCxnSpPr>
          <p:nvPr/>
        </p:nvCxnSpPr>
        <p:spPr>
          <a:xfrm flipH="1">
            <a:off x="3041700" y="3140503"/>
            <a:ext cx="11648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813476" y="3028947"/>
            <a:ext cx="228224" cy="2231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482" y="1908527"/>
            <a:ext cx="371475" cy="386672"/>
          </a:xfrm>
          <a:prstGeom prst="rect">
            <a:avLst/>
          </a:prstGeom>
        </p:spPr>
      </p:pic>
      <p:cxnSp>
        <p:nvCxnSpPr>
          <p:cNvPr id="42" name="Straight Connector 41"/>
          <p:cNvCxnSpPr/>
          <p:nvPr/>
        </p:nvCxnSpPr>
        <p:spPr>
          <a:xfrm flipH="1">
            <a:off x="2133600" y="4012833"/>
            <a:ext cx="104710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140714" y="4012833"/>
            <a:ext cx="0" cy="33056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905000" y="4343400"/>
            <a:ext cx="27416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77916" y="3959095"/>
            <a:ext cx="0" cy="42075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2042082" y="3815506"/>
            <a:ext cx="167717"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769" y="3725263"/>
            <a:ext cx="190983" cy="209550"/>
          </a:xfrm>
          <a:prstGeom prst="rect">
            <a:avLst/>
          </a:prstGeom>
        </p:spPr>
      </p:pic>
      <p:sp>
        <p:nvSpPr>
          <p:cNvPr id="69" name="TextBox 68"/>
          <p:cNvSpPr txBox="1"/>
          <p:nvPr/>
        </p:nvSpPr>
        <p:spPr>
          <a:xfrm>
            <a:off x="5334000" y="1192347"/>
            <a:ext cx="2743200" cy="369332"/>
          </a:xfrm>
          <a:prstGeom prst="rect">
            <a:avLst/>
          </a:prstGeom>
          <a:noFill/>
          <a:ln>
            <a:solidFill>
              <a:srgbClr val="FF0000"/>
            </a:solidFill>
          </a:ln>
        </p:spPr>
        <p:txBody>
          <a:bodyPr wrap="square" rtlCol="0">
            <a:spAutoFit/>
          </a:bodyPr>
          <a:lstStyle/>
          <a:p>
            <a:r>
              <a:rPr lang="en-US" dirty="0" smtClean="0"/>
              <a:t>50 is an instantaneous fault</a:t>
            </a:r>
            <a:endParaRPr lang="en-US" dirty="0"/>
          </a:p>
        </p:txBody>
      </p:sp>
    </p:spTree>
    <p:extLst>
      <p:ext uri="{BB962C8B-B14F-4D97-AF65-F5344CB8AC3E}">
        <p14:creationId xmlns:p14="http://schemas.microsoft.com/office/powerpoint/2010/main" val="8024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right)">
                                      <p:cBhvr>
                                        <p:cTn id="31" dur="500"/>
                                        <p:tgtEl>
                                          <p:spTgt spid="4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500"/>
                                        <p:tgtEl>
                                          <p:spTgt spid="47"/>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right)">
                                      <p:cBhvr>
                                        <p:cTn id="39" dur="500"/>
                                        <p:tgtEl>
                                          <p:spTgt spid="50"/>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childTnLst>
                          </p:cTn>
                        </p:par>
                        <p:par>
                          <p:cTn id="44" fill="hold">
                            <p:stCondLst>
                              <p:cond delay="5000"/>
                            </p:stCondLst>
                            <p:childTnLst>
                              <p:par>
                                <p:cTn id="45" presetID="6" presetClass="entr" presetSubtype="16"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circle(in)">
                                      <p:cBhvr>
                                        <p:cTn id="47" dur="2000"/>
                                        <p:tgtEl>
                                          <p:spTgt spid="68"/>
                                        </p:tgtEl>
                                      </p:cBhvr>
                                    </p:animEffect>
                                  </p:childTnLst>
                                </p:cTn>
                              </p:par>
                            </p:childTnLst>
                          </p:cTn>
                        </p:par>
                        <p:par>
                          <p:cTn id="48" fill="hold">
                            <p:stCondLst>
                              <p:cond delay="7000"/>
                            </p:stCondLst>
                            <p:childTnLst>
                              <p:par>
                                <p:cTn id="49" presetID="22" presetClass="entr" presetSubtype="4" fill="hold"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down)">
                                      <p:cBhvr>
                                        <p:cTn id="51" dur="500"/>
                                        <p:tgtEl>
                                          <p:spTgt spid="65"/>
                                        </p:tgtEl>
                                      </p:cBhvr>
                                    </p:animEffect>
                                  </p:childTnLst>
                                </p:cTn>
                              </p:par>
                            </p:childTnLst>
                          </p:cTn>
                        </p:par>
                        <p:par>
                          <p:cTn id="52" fill="hold">
                            <p:stCondLst>
                              <p:cond delay="7500"/>
                            </p:stCondLst>
                            <p:childTnLst>
                              <p:par>
                                <p:cTn id="53" presetID="22" presetClass="entr" presetSubtype="4"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par>
                          <p:cTn id="56" fill="hold">
                            <p:stCondLst>
                              <p:cond delay="8000"/>
                            </p:stCondLst>
                            <p:childTnLst>
                              <p:par>
                                <p:cTn id="57" presetID="22" presetClass="entr" presetSubtype="4"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8500"/>
                            </p:stCondLst>
                            <p:childTnLst>
                              <p:par>
                                <p:cTn id="61" presetID="6" presetClass="entr" presetSubtype="16"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ircle(in)">
                                      <p:cBhvr>
                                        <p:cTn id="63" dur="2000"/>
                                        <p:tgtEl>
                                          <p:spTgt spid="21"/>
                                        </p:tgtEl>
                                      </p:cBhvr>
                                    </p:animEffect>
                                  </p:childTnLst>
                                </p:cTn>
                              </p:par>
                            </p:childTnLst>
                          </p:cTn>
                        </p:par>
                        <p:par>
                          <p:cTn id="64" fill="hold">
                            <p:stCondLst>
                              <p:cond delay="10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par>
                          <p:cTn id="68" fill="hold">
                            <p:stCondLst>
                              <p:cond delay="11000"/>
                            </p:stCondLst>
                            <p:childTnLst>
                              <p:par>
                                <p:cTn id="69" presetID="22" presetClass="entr" presetSubtype="2"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right)">
                                      <p:cBhvr>
                                        <p:cTn id="71" dur="500"/>
                                        <p:tgtEl>
                                          <p:spTgt spid="27"/>
                                        </p:tgtEl>
                                      </p:cBhvr>
                                    </p:animEffect>
                                  </p:childTnLst>
                                </p:cTn>
                              </p:par>
                            </p:childTnLst>
                          </p:cTn>
                        </p:par>
                        <p:par>
                          <p:cTn id="72" fill="hold">
                            <p:stCondLst>
                              <p:cond delay="11500"/>
                            </p:stCondLst>
                            <p:childTnLst>
                              <p:par>
                                <p:cTn id="73" presetID="10" presetClass="entr" presetSubtype="0" fill="hold" grpId="0" nodeType="after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fade">
                                      <p:cBhvr>
                                        <p:cTn id="7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0" grpId="0" animBg="1"/>
      <p:bldP spid="6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Operating Procedures</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495665"/>
            <a:ext cx="9144000" cy="461665"/>
          </a:xfrm>
          <a:prstGeom prst="rect">
            <a:avLst/>
          </a:prstGeom>
          <a:noFill/>
        </p:spPr>
        <p:txBody>
          <a:bodyPr wrap="square" rtlCol="0">
            <a:spAutoFit/>
          </a:bodyPr>
          <a:lstStyle/>
          <a:p>
            <a:pPr algn="ctr"/>
            <a:r>
              <a:rPr lang="en-US" sz="2400" b="1" dirty="0" smtClean="0"/>
              <a:t>Hold Tags forbid the operation of the equipment.</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4323"/>
            <a:ext cx="2333625" cy="3505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049" y="3144323"/>
            <a:ext cx="2305050" cy="3476625"/>
          </a:xfrm>
          <a:prstGeom prst="rect">
            <a:avLst/>
          </a:prstGeom>
        </p:spPr>
      </p:pic>
      <p:sp>
        <p:nvSpPr>
          <p:cNvPr id="9" name="TextBox 8"/>
          <p:cNvSpPr txBox="1"/>
          <p:nvPr/>
        </p:nvSpPr>
        <p:spPr>
          <a:xfrm>
            <a:off x="152400" y="3172783"/>
            <a:ext cx="8991600" cy="707886"/>
          </a:xfrm>
          <a:prstGeom prst="rect">
            <a:avLst/>
          </a:prstGeom>
          <a:noFill/>
        </p:spPr>
        <p:txBody>
          <a:bodyPr wrap="square" rtlCol="0">
            <a:spAutoFit/>
          </a:bodyPr>
          <a:lstStyle/>
          <a:p>
            <a:pPr algn="ctr"/>
            <a:r>
              <a:rPr lang="en-US" sz="4000" dirty="0" smtClean="0"/>
              <a:t>True</a:t>
            </a:r>
            <a:endParaRPr lang="en-US" sz="4000" dirty="0"/>
          </a:p>
        </p:txBody>
      </p:sp>
      <p:cxnSp>
        <p:nvCxnSpPr>
          <p:cNvPr id="8" name="Straight Connector 7"/>
          <p:cNvCxnSpPr/>
          <p:nvPr/>
        </p:nvCxnSpPr>
        <p:spPr>
          <a:xfrm>
            <a:off x="2743200" y="1905000"/>
            <a:ext cx="762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742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828800"/>
            <a:ext cx="9144459" cy="830997"/>
          </a:xfrm>
          <a:prstGeom prst="rect">
            <a:avLst/>
          </a:prstGeom>
          <a:noFill/>
        </p:spPr>
        <p:txBody>
          <a:bodyPr wrap="square" rtlCol="0">
            <a:spAutoFit/>
          </a:bodyPr>
          <a:lstStyle/>
          <a:p>
            <a:pPr algn="ctr"/>
            <a:r>
              <a:rPr lang="en-US" sz="2400" b="1" dirty="0" smtClean="0"/>
              <a:t>A Hot Line Tag Order is permission to work on or in </a:t>
            </a:r>
          </a:p>
          <a:p>
            <a:pPr algn="ctr"/>
            <a:r>
              <a:rPr lang="en-US" sz="2400" b="1" dirty="0" smtClean="0"/>
              <a:t>close proximity to energized equipment or lines. (T/F)</a:t>
            </a:r>
            <a:endParaRPr lang="en-US" sz="2400" b="1" dirty="0"/>
          </a:p>
        </p:txBody>
      </p:sp>
      <p:sp>
        <p:nvSpPr>
          <p:cNvPr id="3" name="TextBox 2"/>
          <p:cNvSpPr txBox="1"/>
          <p:nvPr/>
        </p:nvSpPr>
        <p:spPr>
          <a:xfrm>
            <a:off x="190959" y="3733800"/>
            <a:ext cx="8915400" cy="707886"/>
          </a:xfrm>
          <a:prstGeom prst="rect">
            <a:avLst/>
          </a:prstGeom>
          <a:noFill/>
        </p:spPr>
        <p:txBody>
          <a:bodyPr wrap="square" rtlCol="0">
            <a:spAutoFit/>
          </a:bodyPr>
          <a:lstStyle/>
          <a:p>
            <a:pPr algn="ctr"/>
            <a:r>
              <a:rPr lang="en-US" sz="4000" dirty="0" smtClean="0"/>
              <a:t>True</a:t>
            </a:r>
            <a:endParaRPr lang="en-US" sz="4000" dirty="0"/>
          </a:p>
        </p:txBody>
      </p:sp>
    </p:spTree>
    <p:extLst>
      <p:ext uri="{BB962C8B-B14F-4D97-AF65-F5344CB8AC3E}">
        <p14:creationId xmlns:p14="http://schemas.microsoft.com/office/powerpoint/2010/main" val="10321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524000"/>
            <a:ext cx="9182663" cy="461665"/>
          </a:xfrm>
          <a:prstGeom prst="rect">
            <a:avLst/>
          </a:prstGeom>
          <a:noFill/>
        </p:spPr>
        <p:txBody>
          <a:bodyPr wrap="square" rtlCol="0">
            <a:spAutoFit/>
          </a:bodyPr>
          <a:lstStyle/>
          <a:p>
            <a:pPr algn="ctr"/>
            <a:r>
              <a:rPr lang="en-US" sz="2400" b="1" dirty="0" smtClean="0"/>
              <a:t>Hot Line Tag Order:</a:t>
            </a:r>
            <a:endParaRPr lang="en-US" sz="2400" b="1" dirty="0"/>
          </a:p>
        </p:txBody>
      </p:sp>
      <p:sp>
        <p:nvSpPr>
          <p:cNvPr id="3" name="TextBox 2"/>
          <p:cNvSpPr txBox="1"/>
          <p:nvPr/>
        </p:nvSpPr>
        <p:spPr>
          <a:xfrm>
            <a:off x="191063" y="3276600"/>
            <a:ext cx="8876738" cy="461665"/>
          </a:xfrm>
          <a:prstGeom prst="rect">
            <a:avLst/>
          </a:prstGeom>
          <a:noFill/>
        </p:spPr>
        <p:txBody>
          <a:bodyPr wrap="square" rtlCol="0">
            <a:spAutoFit/>
          </a:bodyPr>
          <a:lstStyle/>
          <a:p>
            <a:r>
              <a:rPr lang="en-US" sz="2400" dirty="0" smtClean="0"/>
              <a:t>                             Verify all trip circuits operational</a:t>
            </a:r>
            <a:endParaRPr lang="en-US" sz="2400" dirty="0"/>
          </a:p>
        </p:txBody>
      </p:sp>
      <p:sp>
        <p:nvSpPr>
          <p:cNvPr id="11" name="TextBox 10"/>
          <p:cNvSpPr txBox="1"/>
          <p:nvPr/>
        </p:nvSpPr>
        <p:spPr>
          <a:xfrm>
            <a:off x="152400" y="3682149"/>
            <a:ext cx="8991600" cy="461665"/>
          </a:xfrm>
          <a:prstGeom prst="rect">
            <a:avLst/>
          </a:prstGeom>
          <a:noFill/>
        </p:spPr>
        <p:txBody>
          <a:bodyPr wrap="square" rtlCol="0">
            <a:spAutoFit/>
          </a:bodyPr>
          <a:lstStyle/>
          <a:p>
            <a:r>
              <a:rPr lang="en-US" sz="2400" dirty="0" smtClean="0"/>
              <a:t>                              Open “R” switch and tag</a:t>
            </a:r>
            <a:endParaRPr lang="en-US" sz="2400" dirty="0"/>
          </a:p>
        </p:txBody>
      </p:sp>
      <p:sp>
        <p:nvSpPr>
          <p:cNvPr id="12" name="TextBox 11"/>
          <p:cNvSpPr txBox="1"/>
          <p:nvPr/>
        </p:nvSpPr>
        <p:spPr>
          <a:xfrm>
            <a:off x="152400" y="4118762"/>
            <a:ext cx="8991600" cy="461665"/>
          </a:xfrm>
          <a:prstGeom prst="rect">
            <a:avLst/>
          </a:prstGeom>
          <a:noFill/>
        </p:spPr>
        <p:txBody>
          <a:bodyPr wrap="square" rtlCol="0">
            <a:spAutoFit/>
          </a:bodyPr>
          <a:lstStyle/>
          <a:p>
            <a:r>
              <a:rPr lang="en-US" sz="2400" dirty="0" smtClean="0"/>
              <a:t>                              Tag control switch handle</a:t>
            </a:r>
            <a:endParaRPr lang="en-US" sz="2400" dirty="0"/>
          </a:p>
        </p:txBody>
      </p:sp>
      <p:sp>
        <p:nvSpPr>
          <p:cNvPr id="13" name="TextBox 12"/>
          <p:cNvSpPr txBox="1"/>
          <p:nvPr/>
        </p:nvSpPr>
        <p:spPr>
          <a:xfrm>
            <a:off x="152400" y="4548068"/>
            <a:ext cx="8991599" cy="461665"/>
          </a:xfrm>
          <a:prstGeom prst="rect">
            <a:avLst/>
          </a:prstGeom>
          <a:noFill/>
        </p:spPr>
        <p:txBody>
          <a:bodyPr wrap="square" rtlCol="0">
            <a:spAutoFit/>
          </a:bodyPr>
          <a:lstStyle/>
          <a:p>
            <a:r>
              <a:rPr lang="en-US" sz="2400" dirty="0" smtClean="0"/>
              <a:t>                              Remote control points tagged</a:t>
            </a:r>
            <a:endParaRPr lang="en-US" sz="2400" dirty="0"/>
          </a:p>
        </p:txBody>
      </p:sp>
      <p:sp>
        <p:nvSpPr>
          <p:cNvPr id="14" name="TextBox 13"/>
          <p:cNvSpPr txBox="1"/>
          <p:nvPr/>
        </p:nvSpPr>
        <p:spPr>
          <a:xfrm>
            <a:off x="152400" y="5009733"/>
            <a:ext cx="8991600" cy="461665"/>
          </a:xfrm>
          <a:prstGeom prst="rect">
            <a:avLst/>
          </a:prstGeom>
          <a:noFill/>
        </p:spPr>
        <p:txBody>
          <a:bodyPr wrap="square" rtlCol="0">
            <a:spAutoFit/>
          </a:bodyPr>
          <a:lstStyle/>
          <a:p>
            <a:r>
              <a:rPr lang="en-US" sz="2400" dirty="0" smtClean="0"/>
              <a:t>                              Automatic transfer schemes disabled</a:t>
            </a:r>
            <a:endParaRPr lang="en-US" sz="2400" dirty="0"/>
          </a:p>
        </p:txBody>
      </p:sp>
      <p:sp>
        <p:nvSpPr>
          <p:cNvPr id="15" name="TextBox 14"/>
          <p:cNvSpPr txBox="1"/>
          <p:nvPr/>
        </p:nvSpPr>
        <p:spPr>
          <a:xfrm>
            <a:off x="2438400" y="5465921"/>
            <a:ext cx="2438400" cy="461665"/>
          </a:xfrm>
          <a:prstGeom prst="rect">
            <a:avLst/>
          </a:prstGeom>
          <a:noFill/>
        </p:spPr>
        <p:txBody>
          <a:bodyPr wrap="square" rtlCol="0">
            <a:spAutoFit/>
          </a:bodyPr>
          <a:lstStyle/>
          <a:p>
            <a:r>
              <a:rPr lang="en-US" sz="2400" dirty="0" smtClean="0"/>
              <a:t>All of the above</a:t>
            </a:r>
            <a:endParaRPr lang="en-US" sz="2400" dirty="0"/>
          </a:p>
        </p:txBody>
      </p:sp>
    </p:spTree>
    <p:extLst>
      <p:ext uri="{BB962C8B-B14F-4D97-AF65-F5344CB8AC3E}">
        <p14:creationId xmlns:p14="http://schemas.microsoft.com/office/powerpoint/2010/main" val="372508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iterate type="lt">
                                    <p:tmPct val="0"/>
                                  </p:iterate>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4" presetClass="emph" presetSubtype="0" fill="hold" grpId="1" nodeType="clickEffect">
                                  <p:stCondLst>
                                    <p:cond delay="0"/>
                                  </p:stCondLst>
                                  <p:iterate type="lt">
                                    <p:tmPct val="10000"/>
                                  </p:iterate>
                                  <p:childTnLst>
                                    <p:animMotion origin="layout" path="M 0 -4.44444E-6 L 0 -0.2 " pathEditMode="relative" rAng="0" ptsTypes="AA">
                                      <p:cBhvr>
                                        <p:cTn id="37" dur="250" accel="50000" decel="50000" autoRev="1" fill="hold">
                                          <p:stCondLst>
                                            <p:cond delay="0"/>
                                          </p:stCondLst>
                                        </p:cTn>
                                        <p:tgtEl>
                                          <p:spTgt spid="15"/>
                                        </p:tgtEl>
                                        <p:attrNameLst>
                                          <p:attrName>ppt_x</p:attrName>
                                          <p:attrName>ppt_y</p:attrName>
                                        </p:attrNameLst>
                                      </p:cBhvr>
                                      <p:rCtr x="0" y="-10000"/>
                                    </p:animMotion>
                                    <p:animRot by="1500000">
                                      <p:cBhvr>
                                        <p:cTn id="38" dur="125" fill="hold">
                                          <p:stCondLst>
                                            <p:cond delay="0"/>
                                          </p:stCondLst>
                                        </p:cTn>
                                        <p:tgtEl>
                                          <p:spTgt spid="15"/>
                                        </p:tgtEl>
                                        <p:attrNameLst>
                                          <p:attrName>r</p:attrName>
                                        </p:attrNameLst>
                                      </p:cBhvr>
                                    </p:animRot>
                                    <p:animRot by="-1500000">
                                      <p:cBhvr>
                                        <p:cTn id="39" dur="125" fill="hold">
                                          <p:stCondLst>
                                            <p:cond delay="125"/>
                                          </p:stCondLst>
                                        </p:cTn>
                                        <p:tgtEl>
                                          <p:spTgt spid="15"/>
                                        </p:tgtEl>
                                        <p:attrNameLst>
                                          <p:attrName>r</p:attrName>
                                        </p:attrNameLst>
                                      </p:cBhvr>
                                    </p:animRot>
                                    <p:animRot by="-1500000">
                                      <p:cBhvr>
                                        <p:cTn id="40" dur="125" fill="hold">
                                          <p:stCondLst>
                                            <p:cond delay="250"/>
                                          </p:stCondLst>
                                        </p:cTn>
                                        <p:tgtEl>
                                          <p:spTgt spid="15"/>
                                        </p:tgtEl>
                                        <p:attrNameLst>
                                          <p:attrName>r</p:attrName>
                                        </p:attrNameLst>
                                      </p:cBhvr>
                                    </p:animRot>
                                    <p:animRot by="1500000">
                                      <p:cBhvr>
                                        <p:cTn id="41" dur="125" fill="hold">
                                          <p:stCondLst>
                                            <p:cond delay="375"/>
                                          </p:stCondLst>
                                        </p:cTn>
                                        <p:tgtEl>
                                          <p:spTgt spid="15"/>
                                        </p:tgtEl>
                                        <p:attrNameLst>
                                          <p:attrName>r</p:attrName>
                                        </p:attrNameLst>
                                      </p:cBhvr>
                                    </p:animRot>
                                  </p:childTnLst>
                                </p:cTn>
                              </p:par>
                            </p:childTnLst>
                          </p:cTn>
                        </p:par>
                        <p:par>
                          <p:cTn id="42" fill="hold">
                            <p:stCondLst>
                              <p:cond delay="1100"/>
                            </p:stCondLst>
                            <p:childTnLst>
                              <p:par>
                                <p:cTn id="43" presetID="18" presetClass="emph" presetSubtype="0" fill="hold" grpId="2" nodeType="afterEffect">
                                  <p:stCondLst>
                                    <p:cond delay="0"/>
                                  </p:stCondLst>
                                  <p:iterate type="lt">
                                    <p:tmPct val="4000"/>
                                  </p:iterate>
                                  <p:childTnLst>
                                    <p:set>
                                      <p:cBhvr override="childStyle">
                                        <p:cTn id="44" dur="500" fill="hold"/>
                                        <p:tgtEl>
                                          <p:spTgt spid="1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15" grpId="1"/>
      <p:bldP spid="15" grpId="2"/>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0" y="1524000"/>
            <a:ext cx="9144000" cy="830997"/>
          </a:xfrm>
          <a:prstGeom prst="rect">
            <a:avLst/>
          </a:prstGeom>
          <a:noFill/>
        </p:spPr>
        <p:txBody>
          <a:bodyPr wrap="square" rtlCol="0">
            <a:spAutoFit/>
          </a:bodyPr>
          <a:lstStyle/>
          <a:p>
            <a:pPr algn="ctr"/>
            <a:r>
              <a:rPr lang="en-US" sz="2400" b="1" dirty="0" smtClean="0"/>
              <a:t>What Function switch is used to prevent the reclosing relay from attempting to reclose the breaker on a fault?</a:t>
            </a:r>
            <a:endParaRPr lang="en-US" sz="2400" b="1" dirty="0"/>
          </a:p>
        </p:txBody>
      </p:sp>
      <p:sp>
        <p:nvSpPr>
          <p:cNvPr id="7" name="TextBox 6"/>
          <p:cNvSpPr txBox="1"/>
          <p:nvPr/>
        </p:nvSpPr>
        <p:spPr>
          <a:xfrm>
            <a:off x="0" y="3048000"/>
            <a:ext cx="9144000" cy="707886"/>
          </a:xfrm>
          <a:prstGeom prst="rect">
            <a:avLst/>
          </a:prstGeom>
          <a:noFill/>
        </p:spPr>
        <p:txBody>
          <a:bodyPr wrap="square" rtlCol="0">
            <a:spAutoFit/>
          </a:bodyPr>
          <a:lstStyle/>
          <a:p>
            <a:pPr algn="ctr"/>
            <a:r>
              <a:rPr lang="en-US" sz="4000" b="1" dirty="0" smtClean="0"/>
              <a:t>R - Switch</a:t>
            </a:r>
            <a:endParaRPr lang="en-US" sz="4000" b="1"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9678"/>
          <a:stretch/>
        </p:blipFill>
        <p:spPr>
          <a:xfrm>
            <a:off x="5181600" y="5029200"/>
            <a:ext cx="2743201" cy="11887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5029200"/>
            <a:ext cx="2797776" cy="990600"/>
          </a:xfrm>
          <a:prstGeom prst="rect">
            <a:avLst/>
          </a:prstGeom>
        </p:spPr>
      </p:pic>
      <p:sp>
        <p:nvSpPr>
          <p:cNvPr id="10" name="TextBox 9"/>
          <p:cNvSpPr txBox="1"/>
          <p:nvPr/>
        </p:nvSpPr>
        <p:spPr>
          <a:xfrm>
            <a:off x="1143000" y="4648200"/>
            <a:ext cx="2819400" cy="381000"/>
          </a:xfrm>
          <a:prstGeom prst="rect">
            <a:avLst/>
          </a:prstGeom>
          <a:noFill/>
        </p:spPr>
        <p:txBody>
          <a:bodyPr wrap="square" rtlCol="0">
            <a:spAutoFit/>
          </a:bodyPr>
          <a:lstStyle/>
          <a:p>
            <a:pPr algn="ctr"/>
            <a:r>
              <a:rPr lang="en-US" dirty="0" smtClean="0"/>
              <a:t>SEL Relay</a:t>
            </a:r>
            <a:endParaRPr lang="en-US" dirty="0"/>
          </a:p>
        </p:txBody>
      </p:sp>
      <p:sp>
        <p:nvSpPr>
          <p:cNvPr id="13" name="TextBox 12"/>
          <p:cNvSpPr txBox="1"/>
          <p:nvPr/>
        </p:nvSpPr>
        <p:spPr>
          <a:xfrm>
            <a:off x="5105400" y="4648200"/>
            <a:ext cx="2819400" cy="381000"/>
          </a:xfrm>
          <a:prstGeom prst="rect">
            <a:avLst/>
          </a:prstGeom>
          <a:noFill/>
        </p:spPr>
        <p:txBody>
          <a:bodyPr wrap="square" rtlCol="0">
            <a:spAutoFit/>
          </a:bodyPr>
          <a:lstStyle/>
          <a:p>
            <a:pPr algn="ctr"/>
            <a:r>
              <a:rPr lang="en-US" dirty="0" smtClean="0"/>
              <a:t>CO9 Relays</a:t>
            </a:r>
            <a:endParaRPr lang="en-US" dirty="0"/>
          </a:p>
        </p:txBody>
      </p:sp>
    </p:spTree>
    <p:extLst>
      <p:ext uri="{BB962C8B-B14F-4D97-AF65-F5344CB8AC3E}">
        <p14:creationId xmlns:p14="http://schemas.microsoft.com/office/powerpoint/2010/main" val="30908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782634"/>
            <a:ext cx="9116291" cy="461665"/>
          </a:xfrm>
          <a:prstGeom prst="rect">
            <a:avLst/>
          </a:prstGeom>
          <a:noFill/>
        </p:spPr>
        <p:txBody>
          <a:bodyPr wrap="square" rtlCol="0" anchor="ctr">
            <a:spAutoFit/>
          </a:bodyPr>
          <a:lstStyle/>
          <a:p>
            <a:pPr algn="ctr"/>
            <a:r>
              <a:rPr lang="en-US" sz="2400" b="1" dirty="0" smtClean="0">
                <a:latin typeface="Book Antiqua" pitchFamily="18" charset="0"/>
              </a:rPr>
              <a:t>If you are working on or near energized lines, you must have a:</a:t>
            </a:r>
            <a:endParaRPr lang="en-US" sz="2400" b="1" dirty="0">
              <a:latin typeface="Book Antiqua" pitchFamily="18" charset="0"/>
            </a:endParaRPr>
          </a:p>
        </p:txBody>
      </p:sp>
      <p:sp>
        <p:nvSpPr>
          <p:cNvPr id="3" name="TextBox 2"/>
          <p:cNvSpPr txBox="1"/>
          <p:nvPr/>
        </p:nvSpPr>
        <p:spPr>
          <a:xfrm>
            <a:off x="1143000" y="2694762"/>
            <a:ext cx="2348720" cy="461665"/>
          </a:xfrm>
          <a:prstGeom prst="rect">
            <a:avLst/>
          </a:prstGeom>
          <a:noFill/>
        </p:spPr>
        <p:txBody>
          <a:bodyPr wrap="none" rtlCol="0" anchor="ctr" anchorCtr="1">
            <a:spAutoFit/>
          </a:bodyPr>
          <a:lstStyle/>
          <a:p>
            <a:r>
              <a:rPr lang="en-US" sz="2400" dirty="0" smtClean="0">
                <a:latin typeface="Book Antiqua" pitchFamily="18" charset="0"/>
              </a:rPr>
              <a:t>Switching</a:t>
            </a:r>
            <a:r>
              <a:rPr lang="en-US" sz="2000" dirty="0" smtClean="0"/>
              <a:t> </a:t>
            </a:r>
            <a:r>
              <a:rPr lang="en-US" sz="2400" dirty="0" smtClean="0">
                <a:latin typeface="Book Antiqua" pitchFamily="18" charset="0"/>
              </a:rPr>
              <a:t>order</a:t>
            </a:r>
            <a:endParaRPr lang="en-US" sz="2400" dirty="0">
              <a:latin typeface="Book Antiqua" pitchFamily="18" charset="0"/>
            </a:endParaRPr>
          </a:p>
        </p:txBody>
      </p:sp>
      <p:sp>
        <p:nvSpPr>
          <p:cNvPr id="7" name="TextBox 6"/>
          <p:cNvSpPr txBox="1"/>
          <p:nvPr/>
        </p:nvSpPr>
        <p:spPr>
          <a:xfrm>
            <a:off x="1143000" y="3724956"/>
            <a:ext cx="3733800" cy="461665"/>
          </a:xfrm>
          <a:prstGeom prst="rect">
            <a:avLst/>
          </a:prstGeom>
          <a:noFill/>
        </p:spPr>
        <p:txBody>
          <a:bodyPr wrap="square" rtlCol="0">
            <a:spAutoFit/>
          </a:bodyPr>
          <a:lstStyle/>
          <a:p>
            <a:r>
              <a:rPr lang="en-US" sz="2400" dirty="0" smtClean="0">
                <a:latin typeface="Book Antiqua" pitchFamily="18" charset="0"/>
              </a:rPr>
              <a:t>Hot-line tag order</a:t>
            </a:r>
          </a:p>
        </p:txBody>
      </p:sp>
      <p:sp>
        <p:nvSpPr>
          <p:cNvPr id="6" name="TextBox 5"/>
          <p:cNvSpPr txBox="1"/>
          <p:nvPr/>
        </p:nvSpPr>
        <p:spPr>
          <a:xfrm>
            <a:off x="1143000" y="3209859"/>
            <a:ext cx="2438400" cy="461665"/>
          </a:xfrm>
          <a:prstGeom prst="rect">
            <a:avLst/>
          </a:prstGeom>
          <a:noFill/>
        </p:spPr>
        <p:txBody>
          <a:bodyPr wrap="square" rtlCol="0">
            <a:spAutoFit/>
          </a:bodyPr>
          <a:lstStyle/>
          <a:p>
            <a:r>
              <a:rPr lang="en-US" sz="2400" dirty="0" smtClean="0">
                <a:latin typeface="Book Antiqua" pitchFamily="18" charset="0"/>
              </a:rPr>
              <a:t>Clearance</a:t>
            </a:r>
            <a:r>
              <a:rPr lang="en-US" sz="2000" dirty="0" smtClean="0">
                <a:latin typeface="Book Antiqua" pitchFamily="18" charset="0"/>
              </a:rPr>
              <a:t> </a:t>
            </a:r>
            <a:endParaRPr lang="en-US" dirty="0">
              <a:latin typeface="Book Antiqua" pitchFamily="18" charset="0"/>
            </a:endParaRPr>
          </a:p>
        </p:txBody>
      </p:sp>
      <p:sp>
        <p:nvSpPr>
          <p:cNvPr id="9" name="TextBox 8"/>
          <p:cNvSpPr txBox="1"/>
          <p:nvPr/>
        </p:nvSpPr>
        <p:spPr>
          <a:xfrm>
            <a:off x="1143000" y="4240054"/>
            <a:ext cx="3733800" cy="461665"/>
          </a:xfrm>
          <a:prstGeom prst="rect">
            <a:avLst/>
          </a:prstGeom>
          <a:noFill/>
        </p:spPr>
        <p:txBody>
          <a:bodyPr wrap="square" rtlCol="0">
            <a:spAutoFit/>
          </a:bodyPr>
          <a:lstStyle/>
          <a:p>
            <a:r>
              <a:rPr lang="en-US" sz="2400" dirty="0" smtClean="0">
                <a:latin typeface="Book Antiqua" pitchFamily="18" charset="0"/>
              </a:rPr>
              <a:t>Hold tag</a:t>
            </a:r>
            <a:endParaRPr lang="en-US" sz="2400" dirty="0">
              <a:latin typeface="Book Antiqua" pitchFamily="18" charset="0"/>
            </a:endParaRPr>
          </a:p>
        </p:txBody>
      </p:sp>
    </p:spTree>
    <p:extLst>
      <p:ext uri="{BB962C8B-B14F-4D97-AF65-F5344CB8AC3E}">
        <p14:creationId xmlns:p14="http://schemas.microsoft.com/office/powerpoint/2010/main" val="313307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grpId="1" nodeType="click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1+ppt_w/2"/>
                                          </p:val>
                                        </p:tav>
                                      </p:tavLst>
                                    </p:anim>
                                    <p:anim calcmode="lin" valueType="num">
                                      <p:cBhvr additive="base">
                                        <p:cTn id="29" dur="500"/>
                                        <p:tgtEl>
                                          <p:spTgt spid="3"/>
                                        </p:tgtEl>
                                        <p:attrNameLst>
                                          <p:attrName>ppt_y</p:attrName>
                                        </p:attrNameLst>
                                      </p:cBhvr>
                                      <p:tavLst>
                                        <p:tav tm="0">
                                          <p:val>
                                            <p:strVal val="ppt_y"/>
                                          </p:val>
                                        </p:tav>
                                        <p:tav tm="100000">
                                          <p:val>
                                            <p:strVal val="ppt_y"/>
                                          </p:val>
                                        </p:tav>
                                      </p:tavLst>
                                    </p:anim>
                                    <p:set>
                                      <p:cBhvr>
                                        <p:cTn id="30" dur="1" fill="hold">
                                          <p:stCondLst>
                                            <p:cond delay="499"/>
                                          </p:stCondLst>
                                        </p:cTn>
                                        <p:tgtEl>
                                          <p:spTgt spid="3"/>
                                        </p:tgtEl>
                                        <p:attrNameLst>
                                          <p:attrName>style.visibility</p:attrName>
                                        </p:attrNameLst>
                                      </p:cBhvr>
                                      <p:to>
                                        <p:strVal val="hidden"/>
                                      </p:to>
                                    </p:set>
                                  </p:childTnLst>
                                </p:cTn>
                              </p:par>
                              <p:par>
                                <p:cTn id="31" presetID="2" presetClass="exit" presetSubtype="2" fill="hold" grpId="1" nodeType="with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1+ppt_w/2"/>
                                          </p:val>
                                        </p:tav>
                                      </p:tavLst>
                                    </p:anim>
                                    <p:anim calcmode="lin" valueType="num">
                                      <p:cBhvr additive="base">
                                        <p:cTn id="33" dur="500"/>
                                        <p:tgtEl>
                                          <p:spTgt spid="6"/>
                                        </p:tgtEl>
                                        <p:attrNameLst>
                                          <p:attrName>ppt_y</p:attrName>
                                        </p:attrNameLst>
                                      </p:cBhvr>
                                      <p:tavLst>
                                        <p:tav tm="0">
                                          <p:val>
                                            <p:strVal val="ppt_y"/>
                                          </p:val>
                                        </p:tav>
                                        <p:tav tm="100000">
                                          <p:val>
                                            <p:strVal val="ppt_y"/>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2" fill="hold" grpId="1" nodeType="with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1+ppt_w/2"/>
                                          </p:val>
                                        </p:tav>
                                      </p:tavLst>
                                    </p:anim>
                                    <p:anim calcmode="lin" valueType="num">
                                      <p:cBhvr additive="base">
                                        <p:cTn id="37" dur="500"/>
                                        <p:tgtEl>
                                          <p:spTgt spid="9"/>
                                        </p:tgtEl>
                                        <p:attrNameLst>
                                          <p:attrName>ppt_y</p:attrName>
                                        </p:attrNameLst>
                                      </p:cBhvr>
                                      <p:tavLst>
                                        <p:tav tm="0">
                                          <p:val>
                                            <p:strVal val="ppt_y"/>
                                          </p:val>
                                        </p:tav>
                                        <p:tav tm="100000">
                                          <p:val>
                                            <p:strVal val="ppt_y"/>
                                          </p:val>
                                        </p:tav>
                                      </p:tavLst>
                                    </p:anim>
                                    <p:set>
                                      <p:cBhvr>
                                        <p:cTn id="38" dur="1" fill="hold">
                                          <p:stCondLst>
                                            <p:cond delay="499"/>
                                          </p:stCondLst>
                                        </p:cTn>
                                        <p:tgtEl>
                                          <p:spTgt spid="9"/>
                                        </p:tgtEl>
                                        <p:attrNameLst>
                                          <p:attrName>style.visibility</p:attrName>
                                        </p:attrNameLst>
                                      </p:cBhvr>
                                      <p:to>
                                        <p:strVal val="hidden"/>
                                      </p:to>
                                    </p:set>
                                  </p:childTnLst>
                                </p:cTn>
                              </p:par>
                              <p:par>
                                <p:cTn id="39" presetID="56" presetClass="path" presetSubtype="0" accel="50000" decel="50000" fill="hold" grpId="1" nodeType="withEffect">
                                  <p:stCondLst>
                                    <p:cond delay="0"/>
                                  </p:stCondLst>
                                  <p:childTnLst>
                                    <p:animMotion origin="layout" path="M 3.33333E-6 1.57298E-7 L 0.17083 -0.0502 " pathEditMode="relative" rAng="0" ptsTypes="AA">
                                      <p:cBhvr>
                                        <p:cTn id="40" dur="2000" fill="hold"/>
                                        <p:tgtEl>
                                          <p:spTgt spid="7"/>
                                        </p:tgtEl>
                                        <p:attrNameLst>
                                          <p:attrName>ppt_x</p:attrName>
                                          <p:attrName>ppt_y</p:attrName>
                                        </p:attrNameLst>
                                      </p:cBhvr>
                                      <p:rCtr x="8542" y="-2521"/>
                                    </p:animMotion>
                                  </p:childTnLst>
                                </p:cTn>
                              </p:par>
                              <p:par>
                                <p:cTn id="41" presetID="6" presetClass="emph" presetSubtype="0" fill="hold" grpId="2" nodeType="withEffect">
                                  <p:stCondLst>
                                    <p:cond delay="0"/>
                                  </p:stCondLst>
                                  <p:childTnLst>
                                    <p:animScale>
                                      <p:cBhvr>
                                        <p:cTn id="42"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7" grpId="2"/>
      <p:bldP spid="6" grpId="0"/>
      <p:bldP spid="6"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12" y="928831"/>
            <a:ext cx="7779610" cy="5791200"/>
          </a:xfrm>
          <a:prstGeom prst="rect">
            <a:avLst/>
          </a:prstGeom>
        </p:spPr>
      </p:pic>
    </p:spTree>
    <p:extLst>
      <p:ext uri="{BB962C8B-B14F-4D97-AF65-F5344CB8AC3E}">
        <p14:creationId xmlns:p14="http://schemas.microsoft.com/office/powerpoint/2010/main" val="199691829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597968"/>
            <a:ext cx="9116291" cy="830997"/>
          </a:xfrm>
          <a:prstGeom prst="rect">
            <a:avLst/>
          </a:prstGeom>
          <a:noFill/>
        </p:spPr>
        <p:txBody>
          <a:bodyPr wrap="square" rtlCol="0" anchor="ctr">
            <a:spAutoFit/>
          </a:bodyPr>
          <a:lstStyle/>
          <a:p>
            <a:pPr algn="ctr"/>
            <a:r>
              <a:rPr lang="en-US" sz="2400" b="1" dirty="0" smtClean="0">
                <a:latin typeface="Book Antiqua" pitchFamily="18" charset="0"/>
              </a:rPr>
              <a:t>To change the status of ITS equipment or control schemes, which is required?</a:t>
            </a:r>
            <a:endParaRPr lang="en-US" sz="2400" b="1" dirty="0">
              <a:latin typeface="Book Antiqua" pitchFamily="18" charset="0"/>
            </a:endParaRPr>
          </a:p>
        </p:txBody>
      </p:sp>
      <p:sp>
        <p:nvSpPr>
          <p:cNvPr id="3" name="TextBox 2"/>
          <p:cNvSpPr txBox="1"/>
          <p:nvPr/>
        </p:nvSpPr>
        <p:spPr>
          <a:xfrm>
            <a:off x="1143000" y="2694762"/>
            <a:ext cx="2448106" cy="461665"/>
          </a:xfrm>
          <a:prstGeom prst="rect">
            <a:avLst/>
          </a:prstGeom>
          <a:noFill/>
        </p:spPr>
        <p:txBody>
          <a:bodyPr wrap="none" rtlCol="0" anchor="ctr" anchorCtr="1">
            <a:spAutoFit/>
          </a:bodyPr>
          <a:lstStyle/>
          <a:p>
            <a:r>
              <a:rPr lang="en-US" sz="2400" dirty="0" smtClean="0">
                <a:latin typeface="Book Antiqua" pitchFamily="18" charset="0"/>
              </a:rPr>
              <a:t>Switching Order</a:t>
            </a:r>
            <a:endParaRPr lang="en-US" sz="2400" dirty="0">
              <a:latin typeface="Book Antiqua" pitchFamily="18" charset="0"/>
            </a:endParaRPr>
          </a:p>
        </p:txBody>
      </p:sp>
      <p:sp>
        <p:nvSpPr>
          <p:cNvPr id="7" name="TextBox 6"/>
          <p:cNvSpPr txBox="1"/>
          <p:nvPr/>
        </p:nvSpPr>
        <p:spPr>
          <a:xfrm>
            <a:off x="1143000" y="3793854"/>
            <a:ext cx="3733800" cy="461665"/>
          </a:xfrm>
          <a:prstGeom prst="rect">
            <a:avLst/>
          </a:prstGeom>
          <a:noFill/>
        </p:spPr>
        <p:txBody>
          <a:bodyPr wrap="square" rtlCol="0">
            <a:spAutoFit/>
          </a:bodyPr>
          <a:lstStyle/>
          <a:p>
            <a:r>
              <a:rPr lang="en-US" sz="2400" dirty="0" smtClean="0">
                <a:latin typeface="Book Antiqua" pitchFamily="18" charset="0"/>
              </a:rPr>
              <a:t>Hot-line tag order</a:t>
            </a:r>
          </a:p>
        </p:txBody>
      </p:sp>
      <p:sp>
        <p:nvSpPr>
          <p:cNvPr id="6" name="TextBox 5"/>
          <p:cNvSpPr txBox="1"/>
          <p:nvPr/>
        </p:nvSpPr>
        <p:spPr>
          <a:xfrm>
            <a:off x="1143000" y="3244308"/>
            <a:ext cx="2438400" cy="461665"/>
          </a:xfrm>
          <a:prstGeom prst="rect">
            <a:avLst/>
          </a:prstGeom>
          <a:noFill/>
        </p:spPr>
        <p:txBody>
          <a:bodyPr wrap="square" rtlCol="0">
            <a:spAutoFit/>
          </a:bodyPr>
          <a:lstStyle/>
          <a:p>
            <a:r>
              <a:rPr lang="en-US" sz="2400" dirty="0" smtClean="0">
                <a:latin typeface="Book Antiqua" pitchFamily="18" charset="0"/>
              </a:rPr>
              <a:t>Clearance</a:t>
            </a:r>
            <a:r>
              <a:rPr lang="en-US" sz="2000" dirty="0" smtClean="0"/>
              <a:t>  </a:t>
            </a:r>
            <a:endParaRPr lang="en-US" dirty="0"/>
          </a:p>
        </p:txBody>
      </p:sp>
      <p:sp>
        <p:nvSpPr>
          <p:cNvPr id="9" name="TextBox 8"/>
          <p:cNvSpPr txBox="1"/>
          <p:nvPr/>
        </p:nvSpPr>
        <p:spPr>
          <a:xfrm>
            <a:off x="1143000" y="4343400"/>
            <a:ext cx="3733800" cy="461665"/>
          </a:xfrm>
          <a:prstGeom prst="rect">
            <a:avLst/>
          </a:prstGeom>
          <a:noFill/>
        </p:spPr>
        <p:txBody>
          <a:bodyPr wrap="square" rtlCol="0">
            <a:spAutoFit/>
          </a:bodyPr>
          <a:lstStyle/>
          <a:p>
            <a:r>
              <a:rPr lang="en-US" sz="2400" dirty="0" smtClean="0">
                <a:latin typeface="Book Antiqua" pitchFamily="18" charset="0"/>
              </a:rPr>
              <a:t>Hold tag</a:t>
            </a:r>
            <a:endParaRPr lang="en-US" sz="2400" dirty="0">
              <a:latin typeface="Book Antiqua" pitchFamily="18" charset="0"/>
            </a:endParaRPr>
          </a:p>
        </p:txBody>
      </p:sp>
      <p:sp>
        <p:nvSpPr>
          <p:cNvPr id="10" name="TextBox 9"/>
          <p:cNvSpPr txBox="1"/>
          <p:nvPr/>
        </p:nvSpPr>
        <p:spPr>
          <a:xfrm>
            <a:off x="152400" y="3464588"/>
            <a:ext cx="8991600" cy="769441"/>
          </a:xfrm>
          <a:prstGeom prst="rect">
            <a:avLst/>
          </a:prstGeom>
          <a:noFill/>
        </p:spPr>
        <p:txBody>
          <a:bodyPr wrap="square" rtlCol="0">
            <a:spAutoFit/>
          </a:bodyPr>
          <a:lstStyle/>
          <a:p>
            <a:pPr algn="ctr"/>
            <a:r>
              <a:rPr lang="en-US" sz="4400" dirty="0">
                <a:latin typeface="Book Antiqua" pitchFamily="18" charset="0"/>
              </a:rPr>
              <a:t>Switching Order</a:t>
            </a:r>
          </a:p>
        </p:txBody>
      </p:sp>
    </p:spTree>
    <p:extLst>
      <p:ext uri="{BB962C8B-B14F-4D97-AF65-F5344CB8AC3E}">
        <p14:creationId xmlns:p14="http://schemas.microsoft.com/office/powerpoint/2010/main" val="41408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21" presetClass="exit" presetSubtype="1" fill="hold" grpId="1" nodeType="withEffect">
                                  <p:stCondLst>
                                    <p:cond delay="0"/>
                                  </p:stCondLst>
                                  <p:childTnLst>
                                    <p:animEffect transition="out" filter="wheel(1)">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P spid="1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782634"/>
            <a:ext cx="9144000" cy="461665"/>
          </a:xfrm>
          <a:prstGeom prst="rect">
            <a:avLst/>
          </a:prstGeom>
          <a:noFill/>
        </p:spPr>
        <p:txBody>
          <a:bodyPr wrap="square" rtlCol="0" anchor="ctr">
            <a:spAutoFit/>
          </a:bodyPr>
          <a:lstStyle/>
          <a:p>
            <a:r>
              <a:rPr lang="en-US" sz="2400" b="1" dirty="0" smtClean="0">
                <a:latin typeface="Book Antiqua" pitchFamily="18" charset="0"/>
              </a:rPr>
              <a:t>To forbid the operation of a switch or breaker, you must have a:</a:t>
            </a:r>
            <a:endParaRPr lang="en-US" sz="2400" b="1" dirty="0">
              <a:latin typeface="Book Antiqua" pitchFamily="18" charset="0"/>
            </a:endParaRPr>
          </a:p>
        </p:txBody>
      </p:sp>
      <p:sp>
        <p:nvSpPr>
          <p:cNvPr id="3" name="TextBox 2"/>
          <p:cNvSpPr txBox="1"/>
          <p:nvPr/>
        </p:nvSpPr>
        <p:spPr>
          <a:xfrm>
            <a:off x="1143000" y="2694762"/>
            <a:ext cx="2374368" cy="461665"/>
          </a:xfrm>
          <a:prstGeom prst="rect">
            <a:avLst/>
          </a:prstGeom>
          <a:noFill/>
        </p:spPr>
        <p:txBody>
          <a:bodyPr wrap="none" rtlCol="0" anchor="ctr" anchorCtr="1">
            <a:spAutoFit/>
          </a:bodyPr>
          <a:lstStyle/>
          <a:p>
            <a:r>
              <a:rPr lang="en-US" sz="2400" dirty="0" smtClean="0">
                <a:latin typeface="Book Antiqua" pitchFamily="18" charset="0"/>
              </a:rPr>
              <a:t>Switching order</a:t>
            </a:r>
            <a:endParaRPr lang="en-US" sz="2400" dirty="0">
              <a:latin typeface="Book Antiqua" pitchFamily="18" charset="0"/>
            </a:endParaRPr>
          </a:p>
        </p:txBody>
      </p:sp>
      <p:sp>
        <p:nvSpPr>
          <p:cNvPr id="7" name="TextBox 6"/>
          <p:cNvSpPr txBox="1"/>
          <p:nvPr/>
        </p:nvSpPr>
        <p:spPr>
          <a:xfrm>
            <a:off x="1143000" y="3837446"/>
            <a:ext cx="3733800" cy="461665"/>
          </a:xfrm>
          <a:prstGeom prst="rect">
            <a:avLst/>
          </a:prstGeom>
          <a:noFill/>
        </p:spPr>
        <p:txBody>
          <a:bodyPr wrap="square" rtlCol="0">
            <a:spAutoFit/>
          </a:bodyPr>
          <a:lstStyle/>
          <a:p>
            <a:r>
              <a:rPr lang="en-US" sz="2400" dirty="0" smtClean="0">
                <a:latin typeface="Book Antiqua" pitchFamily="18" charset="0"/>
              </a:rPr>
              <a:t>Hot-line tag order </a:t>
            </a:r>
          </a:p>
        </p:txBody>
      </p:sp>
      <p:sp>
        <p:nvSpPr>
          <p:cNvPr id="6" name="TextBox 5"/>
          <p:cNvSpPr txBox="1"/>
          <p:nvPr/>
        </p:nvSpPr>
        <p:spPr>
          <a:xfrm>
            <a:off x="1143000" y="3266104"/>
            <a:ext cx="1532792" cy="461665"/>
          </a:xfrm>
          <a:prstGeom prst="rect">
            <a:avLst/>
          </a:prstGeom>
          <a:noFill/>
        </p:spPr>
        <p:txBody>
          <a:bodyPr wrap="none" rtlCol="0">
            <a:spAutoFit/>
          </a:bodyPr>
          <a:lstStyle/>
          <a:p>
            <a:r>
              <a:rPr lang="en-US" sz="2400" dirty="0" smtClean="0">
                <a:latin typeface="Book Antiqua" pitchFamily="18" charset="0"/>
              </a:rPr>
              <a:t>Clearance</a:t>
            </a:r>
            <a:endParaRPr lang="en-US" sz="2400" dirty="0">
              <a:latin typeface="Book Antiqua" pitchFamily="18" charset="0"/>
            </a:endParaRPr>
          </a:p>
        </p:txBody>
      </p:sp>
      <p:sp>
        <p:nvSpPr>
          <p:cNvPr id="9" name="TextBox 8"/>
          <p:cNvSpPr txBox="1"/>
          <p:nvPr/>
        </p:nvSpPr>
        <p:spPr>
          <a:xfrm>
            <a:off x="1143000" y="4408788"/>
            <a:ext cx="3733800" cy="461665"/>
          </a:xfrm>
          <a:prstGeom prst="rect">
            <a:avLst/>
          </a:prstGeom>
          <a:noFill/>
        </p:spPr>
        <p:txBody>
          <a:bodyPr wrap="square" rtlCol="0">
            <a:spAutoFit/>
          </a:bodyPr>
          <a:lstStyle/>
          <a:p>
            <a:r>
              <a:rPr lang="en-US" sz="2400" dirty="0" smtClean="0">
                <a:latin typeface="Book Antiqua" pitchFamily="18" charset="0"/>
              </a:rPr>
              <a:t>Hold Tag</a:t>
            </a:r>
            <a:endParaRPr lang="en-US" sz="2400" dirty="0">
              <a:latin typeface="Book Antiqua" pitchFamily="18" charset="0"/>
            </a:endParaRPr>
          </a:p>
        </p:txBody>
      </p:sp>
      <p:cxnSp>
        <p:nvCxnSpPr>
          <p:cNvPr id="10" name="Straight Connector 9"/>
          <p:cNvCxnSpPr/>
          <p:nvPr/>
        </p:nvCxnSpPr>
        <p:spPr>
          <a:xfrm>
            <a:off x="533400" y="2209800"/>
            <a:ext cx="8382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1192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46" presetClass="path" presetSubtype="0" accel="50000" decel="50000" fill="hold" grpId="1" nodeType="withEffect">
                                  <p:stCondLst>
                                    <p:cond delay="0"/>
                                  </p:stCondLst>
                                  <p:childTnLst>
                                    <p:animMotion origin="layout" path="M -0.16181 -0.00486 C -0.18473 -0.05621 -0.03073 -0.15846 0.18663 -0.23433 C 0.39548 -0.30673 0.59913 -0.33495 0.62135 -0.28453 C 0.64826 -0.24057 0.51875 -0.14897 0.32343 -0.08027 C 0.14409 -0.01758 -0.03143 0.00648 -0.05295 -0.03586 C -0.07361 -0.07287 0.03281 -0.15152 0.19948 -0.21004 C 0.35277 -0.26347 0.50086 -0.28499 0.5184 -0.24867 C 0.5335 -0.21744 0.44896 -0.1529 0.31232 -0.10595 C 0.18819 -0.06223 0.06753 -0.04349 0.05086 -0.07194 C 0.03941 -0.09739 0.10312 -0.14828 0.21093 -0.18436 C 0.30538 -0.21837 0.40243 -0.23433 0.41302 -0.21282 C 0.42396 -0.19431 0.37899 -0.15799 0.30034 -0.13023 C 0.23559 -0.10687 0.16493 -0.09322 0.15868 -0.10826 C 0.15017 -0.12075 0.17326 -0.14273 0.22222 -0.16077 C 0.26146 -0.17349 0.30121 -0.18344 0.30955 -0.1765 C 0.31423 -0.17164 0.30816 -0.16401 0.28889 -0.15429 C 0.27916 -0.15036 0.27326 -0.14851 0.26319 -0.14689 " pathEditMode="relative" rAng="-834335" ptsTypes="fffffffffffffffff">
                                      <p:cBhvr>
                                        <p:cTn id="29" dur="2000" fill="hold"/>
                                        <p:tgtEl>
                                          <p:spTgt spid="9"/>
                                        </p:tgtEl>
                                        <p:attrNameLst>
                                          <p:attrName>ppt_x</p:attrName>
                                          <p:attrName>ppt_y</p:attrName>
                                        </p:attrNameLst>
                                      </p:cBhvr>
                                      <p:rCtr x="39323" y="-14458"/>
                                    </p:animMotion>
                                  </p:childTnLst>
                                </p:cTn>
                              </p:par>
                              <p:par>
                                <p:cTn id="30" presetID="6" presetClass="emph" presetSubtype="0" fill="hold" grpId="2" nodeType="withEffect">
                                  <p:stCondLst>
                                    <p:cond delay="0"/>
                                  </p:stCondLst>
                                  <p:childTnLst>
                                    <p:animScale>
                                      <p:cBhvr>
                                        <p:cTn id="31" dur="2000" fill="hold"/>
                                        <p:tgtEl>
                                          <p:spTgt spid="9"/>
                                        </p:tgtEl>
                                      </p:cBhvr>
                                      <p:by x="150000" y="150000"/>
                                    </p:animScale>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P spid="9" grpId="2"/>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304800" y="1524000"/>
            <a:ext cx="8839200" cy="1569660"/>
          </a:xfrm>
          <a:prstGeom prst="rect">
            <a:avLst/>
          </a:prstGeom>
          <a:noFill/>
        </p:spPr>
        <p:txBody>
          <a:bodyPr wrap="square" rtlCol="0">
            <a:spAutoFit/>
          </a:bodyPr>
          <a:lstStyle/>
          <a:p>
            <a:r>
              <a:rPr lang="en-US" sz="2400" b="1" dirty="0" smtClean="0"/>
              <a:t>A Clearance is defined as permission to work on a line or apparatus that is isolated from all sources of supply and cannot </a:t>
            </a:r>
          </a:p>
          <a:p>
            <a:r>
              <a:rPr lang="en-US" sz="2400" b="1" dirty="0"/>
              <a:t>b</a:t>
            </a:r>
            <a:r>
              <a:rPr lang="en-US" sz="2400" b="1" dirty="0" smtClean="0"/>
              <a:t>ecome energized without manually closing tagged switches or</a:t>
            </a:r>
          </a:p>
          <a:p>
            <a:r>
              <a:rPr lang="en-US" sz="2400" b="1" dirty="0" smtClean="0"/>
              <a:t> other visible air or SF-6 gaps. (T/F)</a:t>
            </a:r>
            <a:endParaRPr lang="en-US" sz="2400" b="1" dirty="0"/>
          </a:p>
        </p:txBody>
      </p:sp>
      <p:sp>
        <p:nvSpPr>
          <p:cNvPr id="3" name="TextBox 2"/>
          <p:cNvSpPr txBox="1"/>
          <p:nvPr/>
        </p:nvSpPr>
        <p:spPr>
          <a:xfrm>
            <a:off x="52360" y="4135463"/>
            <a:ext cx="9091640" cy="707886"/>
          </a:xfrm>
          <a:prstGeom prst="rect">
            <a:avLst/>
          </a:prstGeom>
          <a:noFill/>
        </p:spPr>
        <p:txBody>
          <a:bodyPr wrap="square" rtlCol="0">
            <a:spAutoFit/>
          </a:bodyPr>
          <a:lstStyle/>
          <a:p>
            <a:pPr algn="ctr"/>
            <a:r>
              <a:rPr lang="en-US" sz="4000" dirty="0" smtClean="0"/>
              <a:t>True</a:t>
            </a:r>
            <a:endParaRPr lang="en-US" sz="4000" dirty="0"/>
          </a:p>
        </p:txBody>
      </p:sp>
    </p:spTree>
    <p:extLst>
      <p:ext uri="{BB962C8B-B14F-4D97-AF65-F5344CB8AC3E}">
        <p14:creationId xmlns:p14="http://schemas.microsoft.com/office/powerpoint/2010/main" val="10503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10" y="2362200"/>
            <a:ext cx="9040090" cy="830997"/>
          </a:xfrm>
          <a:prstGeom prst="rect">
            <a:avLst/>
          </a:prstGeom>
          <a:noFill/>
        </p:spPr>
        <p:txBody>
          <a:bodyPr wrap="square" rtlCol="0">
            <a:spAutoFit/>
          </a:bodyPr>
          <a:lstStyle/>
          <a:p>
            <a:pPr algn="ctr"/>
            <a:r>
              <a:rPr lang="en-US" sz="2400" b="1" dirty="0" smtClean="0"/>
              <a:t>To secure a Clearance, visible air and/ or gas </a:t>
            </a:r>
          </a:p>
          <a:p>
            <a:pPr algn="ctr"/>
            <a:r>
              <a:rPr lang="en-US" sz="2400" b="1" dirty="0" smtClean="0"/>
              <a:t>gaps must be present and tagged (T/F)</a:t>
            </a:r>
            <a:endParaRPr lang="en-US" sz="2400" b="1" dirty="0"/>
          </a:p>
        </p:txBody>
      </p:sp>
      <p:sp>
        <p:nvSpPr>
          <p:cNvPr id="3" name="TextBox 2"/>
          <p:cNvSpPr txBox="1"/>
          <p:nvPr/>
        </p:nvSpPr>
        <p:spPr>
          <a:xfrm>
            <a:off x="152400" y="3810000"/>
            <a:ext cx="8915400" cy="707886"/>
          </a:xfrm>
          <a:prstGeom prst="rect">
            <a:avLst/>
          </a:prstGeom>
          <a:noFill/>
        </p:spPr>
        <p:txBody>
          <a:bodyPr wrap="square" rtlCol="0">
            <a:spAutoFit/>
          </a:bodyPr>
          <a:lstStyle/>
          <a:p>
            <a:pPr algn="ctr"/>
            <a:r>
              <a:rPr lang="en-US" sz="4000" dirty="0" smtClean="0"/>
              <a:t>True</a:t>
            </a:r>
            <a:endParaRPr lang="en-US" sz="4000" dirty="0"/>
          </a:p>
        </p:txBody>
      </p:sp>
    </p:spTree>
    <p:extLst>
      <p:ext uri="{BB962C8B-B14F-4D97-AF65-F5344CB8AC3E}">
        <p14:creationId xmlns:p14="http://schemas.microsoft.com/office/powerpoint/2010/main" val="12627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solidFill>
                  <a:prstClr val="white"/>
                </a:solidFill>
                <a:effectLst>
                  <a:outerShdw blurRad="38100" dist="38100" dir="2700000" algn="tl">
                    <a:srgbClr val="000000">
                      <a:alpha val="43137"/>
                    </a:srgbClr>
                  </a:outerShdw>
                </a:effectLst>
                <a:latin typeface="Impact" pitchFamily="34" charset="0"/>
              </a:rPr>
              <a:t>I.T.S. Test Review</a:t>
            </a:r>
            <a:endParaRPr lang="en-US" sz="4000" dirty="0">
              <a:solidFill>
                <a:prstClr val="white"/>
              </a:solidFill>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782634"/>
            <a:ext cx="9144000" cy="461665"/>
          </a:xfrm>
          <a:prstGeom prst="rect">
            <a:avLst/>
          </a:prstGeom>
          <a:noFill/>
        </p:spPr>
        <p:txBody>
          <a:bodyPr wrap="square" rtlCol="0" anchor="ctr">
            <a:spAutoFit/>
          </a:bodyPr>
          <a:lstStyle/>
          <a:p>
            <a:pPr algn="ctr"/>
            <a:r>
              <a:rPr lang="en-US" sz="2400" b="1" dirty="0" smtClean="0">
                <a:latin typeface="Book Antiqua" pitchFamily="18" charset="0"/>
              </a:rPr>
              <a:t>To work on de-energized equipment in a substation, you must:</a:t>
            </a:r>
            <a:endParaRPr lang="en-US" sz="2400" b="1" dirty="0">
              <a:latin typeface="Book Antiqua" pitchFamily="18" charset="0"/>
            </a:endParaRPr>
          </a:p>
        </p:txBody>
      </p:sp>
      <p:sp>
        <p:nvSpPr>
          <p:cNvPr id="3" name="TextBox 2"/>
          <p:cNvSpPr txBox="1"/>
          <p:nvPr/>
        </p:nvSpPr>
        <p:spPr>
          <a:xfrm>
            <a:off x="1143000" y="2694762"/>
            <a:ext cx="3677610" cy="461665"/>
          </a:xfrm>
          <a:prstGeom prst="rect">
            <a:avLst/>
          </a:prstGeom>
          <a:noFill/>
        </p:spPr>
        <p:txBody>
          <a:bodyPr wrap="none" rtlCol="0" anchor="ctr" anchorCtr="1">
            <a:spAutoFit/>
          </a:bodyPr>
          <a:lstStyle/>
          <a:p>
            <a:r>
              <a:rPr lang="en-US" sz="2400" dirty="0" smtClean="0">
                <a:latin typeface="Book Antiqua" pitchFamily="18" charset="0"/>
              </a:rPr>
              <a:t>Sign on a switching order</a:t>
            </a:r>
            <a:endParaRPr lang="en-US" sz="2400" dirty="0">
              <a:latin typeface="Book Antiqua" pitchFamily="18" charset="0"/>
            </a:endParaRPr>
          </a:p>
        </p:txBody>
      </p:sp>
      <p:sp>
        <p:nvSpPr>
          <p:cNvPr id="7" name="TextBox 6"/>
          <p:cNvSpPr txBox="1"/>
          <p:nvPr/>
        </p:nvSpPr>
        <p:spPr>
          <a:xfrm>
            <a:off x="1143000" y="3724956"/>
            <a:ext cx="4572000" cy="461665"/>
          </a:xfrm>
          <a:prstGeom prst="rect">
            <a:avLst/>
          </a:prstGeom>
          <a:noFill/>
        </p:spPr>
        <p:txBody>
          <a:bodyPr wrap="square" rtlCol="0">
            <a:spAutoFit/>
          </a:bodyPr>
          <a:lstStyle/>
          <a:p>
            <a:r>
              <a:rPr lang="en-US" sz="2400" dirty="0" smtClean="0">
                <a:latin typeface="Book Antiqua" pitchFamily="18" charset="0"/>
              </a:rPr>
              <a:t>Sign on a hot line tag order </a:t>
            </a:r>
          </a:p>
        </p:txBody>
      </p:sp>
      <p:sp>
        <p:nvSpPr>
          <p:cNvPr id="6" name="TextBox 5"/>
          <p:cNvSpPr txBox="1"/>
          <p:nvPr/>
        </p:nvSpPr>
        <p:spPr>
          <a:xfrm>
            <a:off x="1143000" y="3209859"/>
            <a:ext cx="4038600" cy="461665"/>
          </a:xfrm>
          <a:prstGeom prst="rect">
            <a:avLst/>
          </a:prstGeom>
          <a:noFill/>
        </p:spPr>
        <p:txBody>
          <a:bodyPr wrap="square" rtlCol="0">
            <a:spAutoFit/>
          </a:bodyPr>
          <a:lstStyle/>
          <a:p>
            <a:r>
              <a:rPr lang="en-US" sz="2400" dirty="0" smtClean="0">
                <a:latin typeface="Book Antiqua" pitchFamily="18" charset="0"/>
              </a:rPr>
              <a:t>Sign on a clearance</a:t>
            </a:r>
            <a:endParaRPr lang="en-US" sz="2400" dirty="0">
              <a:latin typeface="Book Antiqua" pitchFamily="18" charset="0"/>
            </a:endParaRPr>
          </a:p>
        </p:txBody>
      </p:sp>
      <p:sp>
        <p:nvSpPr>
          <p:cNvPr id="9" name="TextBox 8"/>
          <p:cNvSpPr txBox="1"/>
          <p:nvPr/>
        </p:nvSpPr>
        <p:spPr>
          <a:xfrm>
            <a:off x="1143000" y="4240054"/>
            <a:ext cx="4876800" cy="461665"/>
          </a:xfrm>
          <a:prstGeom prst="rect">
            <a:avLst/>
          </a:prstGeom>
          <a:noFill/>
        </p:spPr>
        <p:txBody>
          <a:bodyPr wrap="square" rtlCol="0">
            <a:spAutoFit/>
          </a:bodyPr>
          <a:lstStyle/>
          <a:p>
            <a:r>
              <a:rPr lang="en-US" sz="2400" dirty="0" smtClean="0">
                <a:latin typeface="Book Antiqua" pitchFamily="18" charset="0"/>
              </a:rPr>
              <a:t>Sign on a hold tag</a:t>
            </a:r>
            <a:endParaRPr lang="en-US" sz="2400" dirty="0">
              <a:latin typeface="Book Antiqua" pitchFamily="18" charset="0"/>
            </a:endParaRPr>
          </a:p>
        </p:txBody>
      </p:sp>
    </p:spTree>
    <p:extLst>
      <p:ext uri="{BB962C8B-B14F-4D97-AF65-F5344CB8AC3E}">
        <p14:creationId xmlns:p14="http://schemas.microsoft.com/office/powerpoint/2010/main" val="28274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49" presetClass="path" presetSubtype="0" accel="50000" decel="50000" fill="hold" grpId="1" nodeType="withEffect">
                                  <p:stCondLst>
                                    <p:cond delay="0"/>
                                  </p:stCondLst>
                                  <p:childTnLst>
                                    <p:animMotion origin="layout" path="M -3.33333E-6 2.26E-6 L 0.1625 0.05528 " pathEditMode="relative" rAng="0" ptsTypes="AA">
                                      <p:cBhvr>
                                        <p:cTn id="29" dur="2000" fill="hold"/>
                                        <p:tgtEl>
                                          <p:spTgt spid="6"/>
                                        </p:tgtEl>
                                        <p:attrNameLst>
                                          <p:attrName>ppt_x</p:attrName>
                                          <p:attrName>ppt_y</p:attrName>
                                        </p:attrNameLst>
                                      </p:cBhvr>
                                      <p:rCtr x="8125" y="27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34636" y="1295400"/>
            <a:ext cx="9116291" cy="1200329"/>
          </a:xfrm>
          <a:prstGeom prst="rect">
            <a:avLst/>
          </a:prstGeom>
          <a:noFill/>
        </p:spPr>
        <p:txBody>
          <a:bodyPr wrap="square" rtlCol="0">
            <a:spAutoFit/>
          </a:bodyPr>
          <a:lstStyle/>
          <a:p>
            <a:pPr algn="ctr"/>
            <a:r>
              <a:rPr lang="en-US" sz="2400" b="1" dirty="0" smtClean="0"/>
              <a:t>Two crews are working on the same line at the </a:t>
            </a:r>
          </a:p>
          <a:p>
            <a:pPr algn="ctr"/>
            <a:r>
              <a:rPr lang="en-US" sz="2400" b="1" dirty="0" smtClean="0"/>
              <a:t>same time, at different locations. Only one crew </a:t>
            </a:r>
          </a:p>
          <a:p>
            <a:pPr algn="ctr"/>
            <a:r>
              <a:rPr lang="en-US" sz="2400" b="1" dirty="0" smtClean="0"/>
              <a:t>is required to secure a clearance (T/F)</a:t>
            </a:r>
            <a:endParaRPr lang="en-US" sz="2400" b="1" dirty="0"/>
          </a:p>
        </p:txBody>
      </p:sp>
      <p:sp>
        <p:nvSpPr>
          <p:cNvPr id="3" name="TextBox 2"/>
          <p:cNvSpPr txBox="1"/>
          <p:nvPr/>
        </p:nvSpPr>
        <p:spPr>
          <a:xfrm>
            <a:off x="152400" y="3048000"/>
            <a:ext cx="9116289" cy="707886"/>
          </a:xfrm>
          <a:prstGeom prst="rect">
            <a:avLst/>
          </a:prstGeom>
          <a:noFill/>
        </p:spPr>
        <p:txBody>
          <a:bodyPr wrap="square" rtlCol="0">
            <a:spAutoFit/>
          </a:bodyPr>
          <a:lstStyle/>
          <a:p>
            <a:pPr algn="ctr"/>
            <a:r>
              <a:rPr lang="en-US" sz="4000" dirty="0" smtClean="0"/>
              <a:t>False</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58" y="4235182"/>
            <a:ext cx="8710542" cy="1996119"/>
          </a:xfrm>
          <a:prstGeom prst="rect">
            <a:avLst/>
          </a:prstGeom>
        </p:spPr>
      </p:pic>
    </p:spTree>
    <p:extLst>
      <p:ext uri="{BB962C8B-B14F-4D97-AF65-F5344CB8AC3E}">
        <p14:creationId xmlns:p14="http://schemas.microsoft.com/office/powerpoint/2010/main" val="26574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Switching Orders</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0" name="TextBox 9"/>
          <p:cNvSpPr txBox="1"/>
          <p:nvPr/>
        </p:nvSpPr>
        <p:spPr>
          <a:xfrm>
            <a:off x="0" y="1066800"/>
            <a:ext cx="9144000" cy="1508105"/>
          </a:xfrm>
          <a:prstGeom prst="rect">
            <a:avLst/>
          </a:prstGeom>
          <a:noFill/>
        </p:spPr>
        <p:txBody>
          <a:bodyPr wrap="square" rtlCol="0">
            <a:spAutoFit/>
          </a:bodyPr>
          <a:lstStyle/>
          <a:p>
            <a:pPr algn="ctr"/>
            <a:r>
              <a:rPr lang="en-US" sz="2600" b="1" dirty="0" smtClean="0"/>
              <a:t>Both the issuing and the receiving operator are equally responsible for the accuracy of a switching order. (True / False)</a:t>
            </a:r>
          </a:p>
          <a:p>
            <a:pPr algn="ctr"/>
            <a:endParaRPr lang="en-US" sz="2000" b="1" dirty="0"/>
          </a:p>
          <a:p>
            <a:pPr algn="ctr"/>
            <a:r>
              <a:rPr lang="en-US" sz="2000" b="1" dirty="0" smtClean="0"/>
              <a:t>	</a:t>
            </a:r>
            <a:endParaRPr lang="en-US" sz="2000" b="1" dirty="0"/>
          </a:p>
        </p:txBody>
      </p:sp>
      <p:sp>
        <p:nvSpPr>
          <p:cNvPr id="2" name="TextBox 1"/>
          <p:cNvSpPr txBox="1"/>
          <p:nvPr/>
        </p:nvSpPr>
        <p:spPr>
          <a:xfrm>
            <a:off x="381000" y="2622885"/>
            <a:ext cx="4495800" cy="3570208"/>
          </a:xfrm>
          <a:prstGeom prst="rect">
            <a:avLst/>
          </a:prstGeom>
          <a:noFill/>
          <a:ln>
            <a:solidFill>
              <a:schemeClr val="bg1"/>
            </a:solidFill>
          </a:ln>
        </p:spPr>
        <p:txBody>
          <a:bodyPr wrap="square" rtlCol="0">
            <a:spAutoFit/>
          </a:bodyPr>
          <a:lstStyle/>
          <a:p>
            <a:r>
              <a:rPr lang="en-US" sz="4000" dirty="0" smtClean="0"/>
              <a:t>TRUE.  </a:t>
            </a:r>
          </a:p>
          <a:p>
            <a:endParaRPr lang="en-US" dirty="0"/>
          </a:p>
          <a:p>
            <a:r>
              <a:rPr lang="en-US" sz="2400" dirty="0" smtClean="0"/>
              <a:t>Both parties are responsible for the </a:t>
            </a:r>
            <a:r>
              <a:rPr lang="en-US" sz="2400" u="sng" dirty="0" smtClean="0"/>
              <a:t>ACCURACY</a:t>
            </a:r>
            <a:r>
              <a:rPr lang="en-US" sz="2400" dirty="0" smtClean="0"/>
              <a:t> of the switching order.</a:t>
            </a:r>
          </a:p>
          <a:p>
            <a:endParaRPr lang="en-US" sz="2400" dirty="0"/>
          </a:p>
          <a:p>
            <a:r>
              <a:rPr lang="en-US" sz="2400" dirty="0" smtClean="0"/>
              <a:t>However, the receiving operator is responsible for the </a:t>
            </a:r>
            <a:r>
              <a:rPr lang="en-US" sz="2400" u="sng" dirty="0" smtClean="0"/>
              <a:t>EXECUTION</a:t>
            </a:r>
            <a:r>
              <a:rPr lang="en-US" sz="2400" dirty="0" smtClean="0"/>
              <a:t> of the switching order.  </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438400"/>
            <a:ext cx="3257550" cy="3939179"/>
          </a:xfrm>
          <a:prstGeom prst="rect">
            <a:avLst/>
          </a:prstGeom>
        </p:spPr>
      </p:pic>
    </p:spTree>
    <p:extLst>
      <p:ext uri="{BB962C8B-B14F-4D97-AF65-F5344CB8AC3E}">
        <p14:creationId xmlns:p14="http://schemas.microsoft.com/office/powerpoint/2010/main" val="239740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371600"/>
            <a:ext cx="9144000" cy="830997"/>
          </a:xfrm>
          <a:prstGeom prst="rect">
            <a:avLst/>
          </a:prstGeom>
          <a:noFill/>
        </p:spPr>
        <p:txBody>
          <a:bodyPr wrap="square" rtlCol="0">
            <a:spAutoFit/>
          </a:bodyPr>
          <a:lstStyle/>
          <a:p>
            <a:pPr algn="ctr"/>
            <a:r>
              <a:rPr lang="en-US" sz="2400" b="1" dirty="0" smtClean="0"/>
              <a:t>The safe and accurate execution of any switching </a:t>
            </a:r>
          </a:p>
          <a:p>
            <a:pPr algn="ctr"/>
            <a:r>
              <a:rPr lang="en-US" sz="2400" b="1" dirty="0" smtClean="0"/>
              <a:t>order is the sole responsibility of: </a:t>
            </a:r>
            <a:endParaRPr lang="en-US" sz="2400" b="1" dirty="0"/>
          </a:p>
        </p:txBody>
      </p:sp>
      <p:sp>
        <p:nvSpPr>
          <p:cNvPr id="3" name="TextBox 2"/>
          <p:cNvSpPr txBox="1"/>
          <p:nvPr/>
        </p:nvSpPr>
        <p:spPr>
          <a:xfrm>
            <a:off x="0" y="3060392"/>
            <a:ext cx="9144000" cy="461665"/>
          </a:xfrm>
          <a:prstGeom prst="rect">
            <a:avLst/>
          </a:prstGeom>
          <a:noFill/>
        </p:spPr>
        <p:txBody>
          <a:bodyPr wrap="square" rtlCol="0">
            <a:spAutoFit/>
          </a:bodyPr>
          <a:lstStyle/>
          <a:p>
            <a:pPr algn="ctr"/>
            <a:r>
              <a:rPr lang="en-US" sz="2400" dirty="0" smtClean="0"/>
              <a:t>Issuing Operator</a:t>
            </a:r>
            <a:endParaRPr lang="en-US" sz="2400" dirty="0"/>
          </a:p>
        </p:txBody>
      </p:sp>
      <p:sp>
        <p:nvSpPr>
          <p:cNvPr id="6" name="TextBox 5"/>
          <p:cNvSpPr txBox="1"/>
          <p:nvPr/>
        </p:nvSpPr>
        <p:spPr>
          <a:xfrm>
            <a:off x="0" y="3886459"/>
            <a:ext cx="9144000" cy="461665"/>
          </a:xfrm>
          <a:prstGeom prst="rect">
            <a:avLst/>
          </a:prstGeom>
          <a:noFill/>
        </p:spPr>
        <p:txBody>
          <a:bodyPr wrap="square" rtlCol="0">
            <a:spAutoFit/>
          </a:bodyPr>
          <a:lstStyle/>
          <a:p>
            <a:pPr algn="ctr"/>
            <a:r>
              <a:rPr lang="en-US" sz="2400" dirty="0" smtClean="0"/>
              <a:t>Supervisor</a:t>
            </a:r>
            <a:endParaRPr lang="en-US" sz="2400" dirty="0"/>
          </a:p>
        </p:txBody>
      </p:sp>
      <p:sp>
        <p:nvSpPr>
          <p:cNvPr id="7" name="TextBox 6"/>
          <p:cNvSpPr txBox="1"/>
          <p:nvPr/>
        </p:nvSpPr>
        <p:spPr>
          <a:xfrm>
            <a:off x="0" y="4712526"/>
            <a:ext cx="9125211" cy="461665"/>
          </a:xfrm>
          <a:prstGeom prst="rect">
            <a:avLst/>
          </a:prstGeom>
          <a:noFill/>
        </p:spPr>
        <p:txBody>
          <a:bodyPr wrap="square" rtlCol="0">
            <a:spAutoFit/>
          </a:bodyPr>
          <a:lstStyle/>
          <a:p>
            <a:pPr algn="ctr"/>
            <a:r>
              <a:rPr lang="en-US" sz="2400" dirty="0" smtClean="0"/>
              <a:t>Receiving Operator</a:t>
            </a:r>
            <a:endParaRPr lang="en-US" sz="2400" dirty="0"/>
          </a:p>
        </p:txBody>
      </p:sp>
      <p:sp>
        <p:nvSpPr>
          <p:cNvPr id="10" name="TextBox 9"/>
          <p:cNvSpPr txBox="1"/>
          <p:nvPr/>
        </p:nvSpPr>
        <p:spPr>
          <a:xfrm>
            <a:off x="0" y="5538592"/>
            <a:ext cx="9125211" cy="461665"/>
          </a:xfrm>
          <a:prstGeom prst="rect">
            <a:avLst/>
          </a:prstGeom>
          <a:noFill/>
        </p:spPr>
        <p:txBody>
          <a:bodyPr wrap="square" rtlCol="0">
            <a:spAutoFit/>
          </a:bodyPr>
          <a:lstStyle/>
          <a:p>
            <a:pPr algn="ctr"/>
            <a:r>
              <a:rPr lang="en-US" sz="2400" dirty="0" smtClean="0"/>
              <a:t>None of the above</a:t>
            </a:r>
            <a:endParaRPr lang="en-US" sz="2400" dirty="0"/>
          </a:p>
        </p:txBody>
      </p:sp>
    </p:spTree>
    <p:extLst>
      <p:ext uri="{BB962C8B-B14F-4D97-AF65-F5344CB8AC3E}">
        <p14:creationId xmlns:p14="http://schemas.microsoft.com/office/powerpoint/2010/main" val="245122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par>
                          <p:cTn id="35" fill="hold">
                            <p:stCondLst>
                              <p:cond delay="500"/>
                            </p:stCondLst>
                            <p:childTnLst>
                              <p:par>
                                <p:cTn id="36" presetID="64" presetClass="path" presetSubtype="0" accel="50000" decel="50000" fill="hold" grpId="1" nodeType="afterEffect">
                                  <p:stCondLst>
                                    <p:cond delay="0"/>
                                  </p:stCondLst>
                                  <p:childTnLst>
                                    <p:animMotion origin="layout" path="M 0 -4.81481E-6 L 0.00208 -0.12245 " pathEditMode="relative" rAng="0" ptsTypes="AA">
                                      <p:cBhvr>
                                        <p:cTn id="37" dur="2000" fill="hold"/>
                                        <p:tgtEl>
                                          <p:spTgt spid="7"/>
                                        </p:tgtEl>
                                        <p:attrNameLst>
                                          <p:attrName>ppt_x</p:attrName>
                                          <p:attrName>ppt_y</p:attrName>
                                        </p:attrNameLst>
                                      </p:cBhvr>
                                      <p:rCtr x="104" y="-6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10" grpId="0"/>
      <p:bldP spid="10" grpId="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6927" y="1600200"/>
            <a:ext cx="9116290" cy="830997"/>
          </a:xfrm>
          <a:prstGeom prst="rect">
            <a:avLst/>
          </a:prstGeom>
          <a:noFill/>
        </p:spPr>
        <p:txBody>
          <a:bodyPr wrap="square" rtlCol="0">
            <a:spAutoFit/>
          </a:bodyPr>
          <a:lstStyle/>
          <a:p>
            <a:pPr algn="ctr"/>
            <a:r>
              <a:rPr lang="en-US" sz="2400" b="1" dirty="0" smtClean="0"/>
              <a:t>On a switching order, commands like “Open and Tag” </a:t>
            </a:r>
          </a:p>
          <a:p>
            <a:pPr algn="ctr"/>
            <a:r>
              <a:rPr lang="en-US" sz="2400" b="1" dirty="0" smtClean="0"/>
              <a:t>are correct for one step. (T/F)</a:t>
            </a:r>
            <a:endParaRPr lang="en-US" sz="2400" b="1" dirty="0"/>
          </a:p>
        </p:txBody>
      </p:sp>
      <p:sp>
        <p:nvSpPr>
          <p:cNvPr id="3" name="TextBox 2"/>
          <p:cNvSpPr txBox="1"/>
          <p:nvPr/>
        </p:nvSpPr>
        <p:spPr>
          <a:xfrm>
            <a:off x="13854" y="3566755"/>
            <a:ext cx="9116290" cy="707886"/>
          </a:xfrm>
          <a:prstGeom prst="rect">
            <a:avLst/>
          </a:prstGeom>
          <a:noFill/>
        </p:spPr>
        <p:txBody>
          <a:bodyPr wrap="square" rtlCol="0">
            <a:spAutoFit/>
          </a:bodyPr>
          <a:lstStyle/>
          <a:p>
            <a:pPr algn="ctr"/>
            <a:r>
              <a:rPr lang="en-US" sz="4000" dirty="0" smtClean="0"/>
              <a:t>False</a:t>
            </a:r>
            <a:endParaRPr lang="en-US" sz="4000" dirty="0"/>
          </a:p>
        </p:txBody>
      </p:sp>
      <p:sp>
        <p:nvSpPr>
          <p:cNvPr id="6" name="TextBox 5"/>
          <p:cNvSpPr txBox="1"/>
          <p:nvPr/>
        </p:nvSpPr>
        <p:spPr>
          <a:xfrm>
            <a:off x="-1" y="4572000"/>
            <a:ext cx="9144001" cy="1200329"/>
          </a:xfrm>
          <a:prstGeom prst="rect">
            <a:avLst/>
          </a:prstGeom>
          <a:noFill/>
        </p:spPr>
        <p:txBody>
          <a:bodyPr wrap="square" rtlCol="0">
            <a:spAutoFit/>
          </a:bodyPr>
          <a:lstStyle/>
          <a:p>
            <a:pPr algn="ctr"/>
            <a:r>
              <a:rPr lang="en-US" sz="2400" dirty="0"/>
              <a:t>Commands like </a:t>
            </a:r>
            <a:r>
              <a:rPr lang="en-US" sz="2400" b="1" dirty="0"/>
              <a:t>Open and </a:t>
            </a:r>
            <a:r>
              <a:rPr lang="en-US" sz="2400" b="1" dirty="0" smtClean="0"/>
              <a:t>Tag </a:t>
            </a:r>
            <a:r>
              <a:rPr lang="en-US" sz="2400" dirty="0" smtClean="0"/>
              <a:t>or </a:t>
            </a:r>
            <a:r>
              <a:rPr lang="en-US" sz="2400" b="1" dirty="0"/>
              <a:t>Uncouple, </a:t>
            </a:r>
            <a:endParaRPr lang="en-US" sz="2400" b="1" dirty="0" smtClean="0"/>
          </a:p>
          <a:p>
            <a:pPr algn="ctr"/>
            <a:r>
              <a:rPr lang="en-US" sz="2400" b="1" dirty="0" smtClean="0"/>
              <a:t>Lock </a:t>
            </a:r>
            <a:r>
              <a:rPr lang="en-US" sz="2400" b="1" dirty="0"/>
              <a:t>Open and Tag </a:t>
            </a:r>
            <a:r>
              <a:rPr lang="en-US" sz="2400" dirty="0" smtClean="0"/>
              <a:t>are </a:t>
            </a:r>
            <a:r>
              <a:rPr lang="en-US" sz="2400" dirty="0"/>
              <a:t>not permissible. Each </a:t>
            </a:r>
            <a:endParaRPr lang="en-US" sz="2400" dirty="0" smtClean="0"/>
          </a:p>
          <a:p>
            <a:pPr algn="ctr"/>
            <a:r>
              <a:rPr lang="en-US" sz="2400" dirty="0" smtClean="0"/>
              <a:t>step </a:t>
            </a:r>
            <a:r>
              <a:rPr lang="en-US" sz="2400" dirty="0"/>
              <a:t>must be issued as </a:t>
            </a:r>
            <a:r>
              <a:rPr lang="en-US" sz="2400" dirty="0" smtClean="0"/>
              <a:t>a separate </a:t>
            </a:r>
            <a:r>
              <a:rPr lang="en-US" sz="2400" dirty="0"/>
              <a:t>command.</a:t>
            </a:r>
          </a:p>
        </p:txBody>
      </p:sp>
    </p:spTree>
    <p:extLst>
      <p:ext uri="{BB962C8B-B14F-4D97-AF65-F5344CB8AC3E}">
        <p14:creationId xmlns:p14="http://schemas.microsoft.com/office/powerpoint/2010/main" val="16171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27" y="948319"/>
            <a:ext cx="7696200" cy="5909681"/>
          </a:xfrm>
          <a:prstGeom prst="rect">
            <a:avLst/>
          </a:prstGeom>
        </p:spPr>
      </p:pic>
    </p:spTree>
    <p:extLst>
      <p:ext uri="{BB962C8B-B14F-4D97-AF65-F5344CB8AC3E}">
        <p14:creationId xmlns:p14="http://schemas.microsoft.com/office/powerpoint/2010/main" val="26056487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676400"/>
            <a:ext cx="9182662" cy="830997"/>
          </a:xfrm>
          <a:prstGeom prst="rect">
            <a:avLst/>
          </a:prstGeom>
          <a:noFill/>
        </p:spPr>
        <p:txBody>
          <a:bodyPr wrap="square" rtlCol="0">
            <a:spAutoFit/>
          </a:bodyPr>
          <a:lstStyle/>
          <a:p>
            <a:pPr algn="ctr"/>
            <a:r>
              <a:rPr lang="en-US" sz="2400" b="1" dirty="0" smtClean="0"/>
              <a:t>If you make an error writing a switching order, </a:t>
            </a:r>
          </a:p>
          <a:p>
            <a:pPr algn="ctr"/>
            <a:r>
              <a:rPr lang="en-US" sz="2400" b="1" dirty="0" smtClean="0"/>
              <a:t>erase it before the supervisor can see it. (T/F)</a:t>
            </a:r>
            <a:endParaRPr lang="en-US" sz="2400" b="1" dirty="0"/>
          </a:p>
        </p:txBody>
      </p:sp>
      <p:sp>
        <p:nvSpPr>
          <p:cNvPr id="3" name="TextBox 2"/>
          <p:cNvSpPr txBox="1"/>
          <p:nvPr/>
        </p:nvSpPr>
        <p:spPr>
          <a:xfrm>
            <a:off x="50370" y="3152393"/>
            <a:ext cx="9116290" cy="707886"/>
          </a:xfrm>
          <a:prstGeom prst="rect">
            <a:avLst/>
          </a:prstGeom>
          <a:noFill/>
        </p:spPr>
        <p:txBody>
          <a:bodyPr wrap="square" rtlCol="0">
            <a:spAutoFit/>
          </a:bodyPr>
          <a:lstStyle/>
          <a:p>
            <a:pPr algn="ctr"/>
            <a:r>
              <a:rPr lang="en-US" sz="4000" dirty="0" smtClean="0"/>
              <a:t>False</a:t>
            </a:r>
            <a:endParaRPr lang="en-US" sz="4000" dirty="0"/>
          </a:p>
        </p:txBody>
      </p:sp>
      <p:sp>
        <p:nvSpPr>
          <p:cNvPr id="6" name="TextBox 5"/>
          <p:cNvSpPr txBox="1"/>
          <p:nvPr/>
        </p:nvSpPr>
        <p:spPr>
          <a:xfrm>
            <a:off x="66372" y="4505276"/>
            <a:ext cx="9116290" cy="1200329"/>
          </a:xfrm>
          <a:prstGeom prst="rect">
            <a:avLst/>
          </a:prstGeom>
          <a:noFill/>
        </p:spPr>
        <p:txBody>
          <a:bodyPr wrap="square" rtlCol="0">
            <a:spAutoFit/>
          </a:bodyPr>
          <a:lstStyle/>
          <a:p>
            <a:pPr algn="ctr"/>
            <a:r>
              <a:rPr lang="en-US" sz="2400" dirty="0" smtClean="0"/>
              <a:t> </a:t>
            </a:r>
            <a:r>
              <a:rPr lang="en-US" sz="2400" dirty="0"/>
              <a:t>Never erase a command on a switching order if a </a:t>
            </a:r>
            <a:endParaRPr lang="en-US" sz="2400" dirty="0" smtClean="0"/>
          </a:p>
          <a:p>
            <a:pPr algn="ctr"/>
            <a:r>
              <a:rPr lang="en-US" sz="2400" dirty="0" smtClean="0"/>
              <a:t>mistake </a:t>
            </a:r>
            <a:r>
              <a:rPr lang="en-US" sz="2400" dirty="0"/>
              <a:t>is made. Draw a line through </a:t>
            </a:r>
            <a:r>
              <a:rPr lang="en-US" sz="2400" dirty="0" smtClean="0"/>
              <a:t>the incorrect </a:t>
            </a:r>
          </a:p>
          <a:p>
            <a:pPr algn="ctr"/>
            <a:r>
              <a:rPr lang="en-US" sz="2400" dirty="0" smtClean="0"/>
              <a:t>command </a:t>
            </a:r>
            <a:r>
              <a:rPr lang="en-US" sz="2400" dirty="0"/>
              <a:t>and rewrite it on the next line.</a:t>
            </a:r>
          </a:p>
        </p:txBody>
      </p:sp>
    </p:spTree>
    <p:extLst>
      <p:ext uri="{BB962C8B-B14F-4D97-AF65-F5344CB8AC3E}">
        <p14:creationId xmlns:p14="http://schemas.microsoft.com/office/powerpoint/2010/main" val="9367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660" y="1427659"/>
            <a:ext cx="2066639" cy="49321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362200" y="1542655"/>
            <a:ext cx="6705600" cy="830997"/>
          </a:xfrm>
          <a:prstGeom prst="rect">
            <a:avLst/>
          </a:prstGeom>
          <a:noFill/>
        </p:spPr>
        <p:txBody>
          <a:bodyPr wrap="square" rtlCol="0">
            <a:spAutoFit/>
          </a:bodyPr>
          <a:lstStyle/>
          <a:p>
            <a:pPr algn="ctr"/>
            <a:r>
              <a:rPr lang="en-US" sz="2400" dirty="0" smtClean="0"/>
              <a:t>When replacing a high side fuse, what </a:t>
            </a:r>
          </a:p>
          <a:p>
            <a:pPr algn="ctr"/>
            <a:r>
              <a:rPr lang="en-US" sz="2400" dirty="0" smtClean="0"/>
              <a:t>should you do to isolate the fuse?  </a:t>
            </a:r>
            <a:endParaRPr lang="en-US" sz="2400" dirty="0"/>
          </a:p>
        </p:txBody>
      </p:sp>
      <p:sp>
        <p:nvSpPr>
          <p:cNvPr id="6" name="TextBox 5"/>
          <p:cNvSpPr txBox="1"/>
          <p:nvPr/>
        </p:nvSpPr>
        <p:spPr>
          <a:xfrm>
            <a:off x="3506703" y="2373652"/>
            <a:ext cx="4013791" cy="830997"/>
          </a:xfrm>
          <a:prstGeom prst="rect">
            <a:avLst/>
          </a:prstGeom>
          <a:noFill/>
        </p:spPr>
        <p:txBody>
          <a:bodyPr wrap="none" rtlCol="0">
            <a:spAutoFit/>
          </a:bodyPr>
          <a:lstStyle/>
          <a:p>
            <a:r>
              <a:rPr lang="en-US" sz="2400" dirty="0" smtClean="0"/>
              <a:t>Open the high side switch and </a:t>
            </a:r>
          </a:p>
          <a:p>
            <a:r>
              <a:rPr lang="en-US" sz="2400" dirty="0" smtClean="0"/>
              <a:t>close the low side switch</a:t>
            </a:r>
            <a:endParaRPr lang="en-US" sz="2400" dirty="0"/>
          </a:p>
        </p:txBody>
      </p:sp>
      <p:sp>
        <p:nvSpPr>
          <p:cNvPr id="7" name="TextBox 6"/>
          <p:cNvSpPr txBox="1"/>
          <p:nvPr/>
        </p:nvSpPr>
        <p:spPr>
          <a:xfrm>
            <a:off x="3506703" y="3250855"/>
            <a:ext cx="4002571" cy="830997"/>
          </a:xfrm>
          <a:prstGeom prst="rect">
            <a:avLst/>
          </a:prstGeom>
          <a:noFill/>
        </p:spPr>
        <p:txBody>
          <a:bodyPr wrap="none" rtlCol="0">
            <a:spAutoFit/>
          </a:bodyPr>
          <a:lstStyle/>
          <a:p>
            <a:r>
              <a:rPr lang="en-US" sz="2400" dirty="0" smtClean="0"/>
              <a:t>Close </a:t>
            </a:r>
            <a:r>
              <a:rPr lang="en-US" sz="2400" dirty="0"/>
              <a:t>the high side switch and </a:t>
            </a:r>
          </a:p>
          <a:p>
            <a:r>
              <a:rPr lang="en-US" sz="2400" dirty="0" smtClean="0"/>
              <a:t>open </a:t>
            </a:r>
            <a:r>
              <a:rPr lang="en-US" sz="2400" dirty="0"/>
              <a:t>the low side switch</a:t>
            </a:r>
          </a:p>
        </p:txBody>
      </p:sp>
      <p:sp>
        <p:nvSpPr>
          <p:cNvPr id="9" name="TextBox 8"/>
          <p:cNvSpPr txBox="1"/>
          <p:nvPr/>
        </p:nvSpPr>
        <p:spPr>
          <a:xfrm>
            <a:off x="3490002" y="4189743"/>
            <a:ext cx="4013791" cy="830997"/>
          </a:xfrm>
          <a:prstGeom prst="rect">
            <a:avLst/>
          </a:prstGeom>
          <a:noFill/>
        </p:spPr>
        <p:txBody>
          <a:bodyPr wrap="none" rtlCol="0">
            <a:spAutoFit/>
          </a:bodyPr>
          <a:lstStyle/>
          <a:p>
            <a:r>
              <a:rPr lang="en-US" sz="2400" dirty="0"/>
              <a:t>Open the high side switch and </a:t>
            </a:r>
          </a:p>
          <a:p>
            <a:r>
              <a:rPr lang="en-US" sz="2400" dirty="0" smtClean="0"/>
              <a:t>open </a:t>
            </a:r>
            <a:r>
              <a:rPr lang="en-US" sz="2400" dirty="0"/>
              <a:t>the low side switch</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60" y="1427659"/>
            <a:ext cx="2066639" cy="4932118"/>
          </a:xfrm>
          <a:prstGeom prst="rect">
            <a:avLst/>
          </a:prstGeom>
        </p:spPr>
      </p:pic>
      <p:sp>
        <p:nvSpPr>
          <p:cNvPr id="10" name="TextBox 9"/>
          <p:cNvSpPr txBox="1"/>
          <p:nvPr/>
        </p:nvSpPr>
        <p:spPr>
          <a:xfrm>
            <a:off x="3540106" y="5181600"/>
            <a:ext cx="4002571" cy="830997"/>
          </a:xfrm>
          <a:prstGeom prst="rect">
            <a:avLst/>
          </a:prstGeom>
          <a:noFill/>
        </p:spPr>
        <p:txBody>
          <a:bodyPr wrap="none" rtlCol="0">
            <a:spAutoFit/>
          </a:bodyPr>
          <a:lstStyle/>
          <a:p>
            <a:r>
              <a:rPr lang="en-US" sz="2400" dirty="0" smtClean="0"/>
              <a:t>Close </a:t>
            </a:r>
            <a:r>
              <a:rPr lang="en-US" sz="2400" dirty="0"/>
              <a:t>the high side switch and </a:t>
            </a:r>
          </a:p>
          <a:p>
            <a:r>
              <a:rPr lang="en-US" sz="2400" dirty="0"/>
              <a:t>close the low side switch</a:t>
            </a:r>
          </a:p>
        </p:txBody>
      </p:sp>
    </p:spTree>
    <p:extLst>
      <p:ext uri="{BB962C8B-B14F-4D97-AF65-F5344CB8AC3E}">
        <p14:creationId xmlns:p14="http://schemas.microsoft.com/office/powerpoint/2010/main" val="4957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10" grpId="0"/>
      <p:bldP spid="10" grpId="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22051"/>
            <a:ext cx="2066639" cy="4932118"/>
          </a:xfrm>
          <a:prstGeom prst="rect">
            <a:avLst/>
          </a:prstGeom>
        </p:spPr>
      </p:pic>
      <p:sp>
        <p:nvSpPr>
          <p:cNvPr id="3" name="TextBox 2"/>
          <p:cNvSpPr txBox="1"/>
          <p:nvPr/>
        </p:nvSpPr>
        <p:spPr>
          <a:xfrm>
            <a:off x="2667000" y="1322051"/>
            <a:ext cx="5867400" cy="646331"/>
          </a:xfrm>
          <a:prstGeom prst="rect">
            <a:avLst/>
          </a:prstGeom>
          <a:noFill/>
        </p:spPr>
        <p:txBody>
          <a:bodyPr wrap="square" rtlCol="0">
            <a:spAutoFit/>
          </a:bodyPr>
          <a:lstStyle/>
          <a:p>
            <a:r>
              <a:rPr lang="en-US" dirty="0" smtClean="0"/>
              <a:t>What is the switching order steps to change the high side fuses?</a:t>
            </a:r>
            <a:endParaRPr lang="en-US" dirty="0"/>
          </a:p>
        </p:txBody>
      </p:sp>
      <p:sp>
        <p:nvSpPr>
          <p:cNvPr id="7" name="TextBox 6"/>
          <p:cNvSpPr txBox="1"/>
          <p:nvPr/>
        </p:nvSpPr>
        <p:spPr>
          <a:xfrm>
            <a:off x="2667000" y="2209800"/>
            <a:ext cx="5334000" cy="369332"/>
          </a:xfrm>
          <a:prstGeom prst="rect">
            <a:avLst/>
          </a:prstGeom>
          <a:noFill/>
        </p:spPr>
        <p:txBody>
          <a:bodyPr wrap="square" rtlCol="0">
            <a:spAutoFit/>
          </a:bodyPr>
          <a:lstStyle/>
          <a:p>
            <a:r>
              <a:rPr lang="en-US" dirty="0" smtClean="0"/>
              <a:t>Drop EMC load</a:t>
            </a:r>
            <a:endParaRPr lang="en-US" dirty="0"/>
          </a:p>
        </p:txBody>
      </p:sp>
      <p:sp>
        <p:nvSpPr>
          <p:cNvPr id="9" name="TextBox 8"/>
          <p:cNvSpPr txBox="1"/>
          <p:nvPr/>
        </p:nvSpPr>
        <p:spPr>
          <a:xfrm>
            <a:off x="2667000" y="2579132"/>
            <a:ext cx="5334000" cy="369332"/>
          </a:xfrm>
          <a:prstGeom prst="rect">
            <a:avLst/>
          </a:prstGeom>
          <a:noFill/>
        </p:spPr>
        <p:txBody>
          <a:bodyPr wrap="square" rtlCol="0">
            <a:spAutoFit/>
          </a:bodyPr>
          <a:lstStyle/>
          <a:p>
            <a:r>
              <a:rPr lang="en-US" dirty="0" smtClean="0"/>
              <a:t>Open RLB S5303</a:t>
            </a:r>
            <a:endParaRPr lang="en-US" dirty="0"/>
          </a:p>
        </p:txBody>
      </p:sp>
      <p:sp>
        <p:nvSpPr>
          <p:cNvPr id="10" name="TextBox 9"/>
          <p:cNvSpPr txBox="1"/>
          <p:nvPr/>
        </p:nvSpPr>
        <p:spPr>
          <a:xfrm>
            <a:off x="2667000" y="2922559"/>
            <a:ext cx="5334000" cy="369332"/>
          </a:xfrm>
          <a:prstGeom prst="rect">
            <a:avLst/>
          </a:prstGeom>
          <a:noFill/>
        </p:spPr>
        <p:txBody>
          <a:bodyPr wrap="square" rtlCol="0">
            <a:spAutoFit/>
          </a:bodyPr>
          <a:lstStyle/>
          <a:p>
            <a:r>
              <a:rPr lang="en-US" dirty="0" smtClean="0"/>
              <a:t>Open 175357</a:t>
            </a:r>
            <a:endParaRPr lang="en-US" dirty="0"/>
          </a:p>
        </p:txBody>
      </p:sp>
      <p:sp>
        <p:nvSpPr>
          <p:cNvPr id="11" name="TextBox 10"/>
          <p:cNvSpPr txBox="1"/>
          <p:nvPr/>
        </p:nvSpPr>
        <p:spPr>
          <a:xfrm>
            <a:off x="2667000" y="3291891"/>
            <a:ext cx="5334000" cy="369332"/>
          </a:xfrm>
          <a:prstGeom prst="rect">
            <a:avLst/>
          </a:prstGeom>
          <a:noFill/>
        </p:spPr>
        <p:txBody>
          <a:bodyPr wrap="square" rtlCol="0">
            <a:spAutoFit/>
          </a:bodyPr>
          <a:lstStyle/>
          <a:p>
            <a:r>
              <a:rPr lang="en-US" dirty="0" smtClean="0"/>
              <a:t>Change high side fuses</a:t>
            </a:r>
            <a:endParaRPr lang="en-US" dirty="0"/>
          </a:p>
        </p:txBody>
      </p:sp>
      <p:sp>
        <p:nvSpPr>
          <p:cNvPr id="12" name="TextBox 11"/>
          <p:cNvSpPr txBox="1"/>
          <p:nvPr/>
        </p:nvSpPr>
        <p:spPr>
          <a:xfrm>
            <a:off x="2667000" y="3661223"/>
            <a:ext cx="5867400" cy="646331"/>
          </a:xfrm>
          <a:prstGeom prst="rect">
            <a:avLst/>
          </a:prstGeom>
          <a:noFill/>
        </p:spPr>
        <p:txBody>
          <a:bodyPr wrap="square" rtlCol="0">
            <a:spAutoFit/>
          </a:bodyPr>
          <a:lstStyle/>
          <a:p>
            <a:r>
              <a:rPr lang="en-US" dirty="0" smtClean="0"/>
              <a:t>What is the switching order steps to put the station back in service after the fuses have been changed?</a:t>
            </a:r>
            <a:endParaRPr lang="en-US" dirty="0"/>
          </a:p>
        </p:txBody>
      </p:sp>
      <p:sp>
        <p:nvSpPr>
          <p:cNvPr id="13" name="TextBox 12"/>
          <p:cNvSpPr txBox="1"/>
          <p:nvPr/>
        </p:nvSpPr>
        <p:spPr>
          <a:xfrm>
            <a:off x="2667000" y="4307554"/>
            <a:ext cx="5334000" cy="369332"/>
          </a:xfrm>
          <a:prstGeom prst="rect">
            <a:avLst/>
          </a:prstGeom>
          <a:noFill/>
        </p:spPr>
        <p:txBody>
          <a:bodyPr wrap="square" rtlCol="0">
            <a:spAutoFit/>
          </a:bodyPr>
          <a:lstStyle/>
          <a:p>
            <a:r>
              <a:rPr lang="en-US" dirty="0" smtClean="0"/>
              <a:t>Close 175357 (to test bank)</a:t>
            </a:r>
            <a:endParaRPr lang="en-US" dirty="0"/>
          </a:p>
        </p:txBody>
      </p:sp>
      <p:sp>
        <p:nvSpPr>
          <p:cNvPr id="14" name="TextBox 13"/>
          <p:cNvSpPr txBox="1"/>
          <p:nvPr/>
        </p:nvSpPr>
        <p:spPr>
          <a:xfrm>
            <a:off x="2667000" y="4670918"/>
            <a:ext cx="5334000" cy="369332"/>
          </a:xfrm>
          <a:prstGeom prst="rect">
            <a:avLst/>
          </a:prstGeom>
          <a:noFill/>
        </p:spPr>
        <p:txBody>
          <a:bodyPr wrap="square" rtlCol="0">
            <a:spAutoFit/>
          </a:bodyPr>
          <a:lstStyle/>
          <a:p>
            <a:r>
              <a:rPr lang="en-US" dirty="0" smtClean="0"/>
              <a:t>Close RLB S5303</a:t>
            </a:r>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322051"/>
            <a:ext cx="2066639" cy="4932118"/>
          </a:xfrm>
          <a:prstGeom prst="rect">
            <a:avLst/>
          </a:prstGeom>
        </p:spPr>
      </p:pic>
      <p:sp>
        <p:nvSpPr>
          <p:cNvPr id="16" name="TextBox 15"/>
          <p:cNvSpPr txBox="1"/>
          <p:nvPr/>
        </p:nvSpPr>
        <p:spPr>
          <a:xfrm>
            <a:off x="2667000" y="5029200"/>
            <a:ext cx="5334000" cy="369332"/>
          </a:xfrm>
          <a:prstGeom prst="rect">
            <a:avLst/>
          </a:prstGeom>
          <a:noFill/>
        </p:spPr>
        <p:txBody>
          <a:bodyPr wrap="square" rtlCol="0">
            <a:spAutoFit/>
          </a:bodyPr>
          <a:lstStyle/>
          <a:p>
            <a:r>
              <a:rPr lang="en-US" dirty="0" smtClean="0"/>
              <a:t>Notify EMC that Bus is hot</a:t>
            </a:r>
            <a:endParaRPr lang="en-US" dirty="0"/>
          </a:p>
        </p:txBody>
      </p:sp>
    </p:spTree>
    <p:extLst>
      <p:ext uri="{BB962C8B-B14F-4D97-AF65-F5344CB8AC3E}">
        <p14:creationId xmlns:p14="http://schemas.microsoft.com/office/powerpoint/2010/main" val="23706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152400" y="1322051"/>
            <a:ext cx="8915400" cy="646331"/>
          </a:xfrm>
          <a:prstGeom prst="rect">
            <a:avLst/>
          </a:prstGeom>
          <a:noFill/>
        </p:spPr>
        <p:txBody>
          <a:bodyPr wrap="square" rtlCol="0">
            <a:spAutoFit/>
          </a:bodyPr>
          <a:lstStyle/>
          <a:p>
            <a:r>
              <a:rPr lang="en-US" dirty="0" smtClean="0"/>
              <a:t>You arrive at the station and the AIM switch is open. In what order should these steps be placed in order to safely obtain a clearance to remove a bad low side lightning arrestor.</a:t>
            </a:r>
            <a:endParaRPr lang="en-US" dirty="0"/>
          </a:p>
        </p:txBody>
      </p:sp>
      <p:sp>
        <p:nvSpPr>
          <p:cNvPr id="7" name="TextBox 6"/>
          <p:cNvSpPr txBox="1"/>
          <p:nvPr/>
        </p:nvSpPr>
        <p:spPr>
          <a:xfrm>
            <a:off x="161925" y="5674162"/>
            <a:ext cx="3095625" cy="369332"/>
          </a:xfrm>
          <a:prstGeom prst="rect">
            <a:avLst/>
          </a:prstGeom>
          <a:noFill/>
        </p:spPr>
        <p:txBody>
          <a:bodyPr wrap="square" rtlCol="0">
            <a:spAutoFit/>
          </a:bodyPr>
          <a:lstStyle/>
          <a:p>
            <a:r>
              <a:rPr lang="en-US" dirty="0" smtClean="0"/>
              <a:t>Drop EMC load</a:t>
            </a:r>
            <a:endParaRPr lang="en-US" dirty="0"/>
          </a:p>
        </p:txBody>
      </p:sp>
      <p:sp>
        <p:nvSpPr>
          <p:cNvPr id="9" name="TextBox 8"/>
          <p:cNvSpPr txBox="1"/>
          <p:nvPr/>
        </p:nvSpPr>
        <p:spPr>
          <a:xfrm>
            <a:off x="176212" y="5283956"/>
            <a:ext cx="3124200" cy="369332"/>
          </a:xfrm>
          <a:prstGeom prst="rect">
            <a:avLst/>
          </a:prstGeom>
          <a:noFill/>
        </p:spPr>
        <p:txBody>
          <a:bodyPr wrap="square" rtlCol="0">
            <a:spAutoFit/>
          </a:bodyPr>
          <a:lstStyle/>
          <a:p>
            <a:r>
              <a:rPr lang="en-US" dirty="0" smtClean="0"/>
              <a:t>Open RLB H4117</a:t>
            </a:r>
            <a:endParaRPr lang="en-US" dirty="0"/>
          </a:p>
        </p:txBody>
      </p:sp>
      <p:sp>
        <p:nvSpPr>
          <p:cNvPr id="10" name="TextBox 9"/>
          <p:cNvSpPr txBox="1"/>
          <p:nvPr/>
        </p:nvSpPr>
        <p:spPr>
          <a:xfrm>
            <a:off x="157162" y="4601213"/>
            <a:ext cx="3105150" cy="369332"/>
          </a:xfrm>
          <a:prstGeom prst="rect">
            <a:avLst/>
          </a:prstGeom>
          <a:noFill/>
        </p:spPr>
        <p:txBody>
          <a:bodyPr wrap="square" rtlCol="0">
            <a:spAutoFit/>
          </a:bodyPr>
          <a:lstStyle/>
          <a:p>
            <a:r>
              <a:rPr lang="en-US" dirty="0" smtClean="0"/>
              <a:t>Tag RLB H4117 Open</a:t>
            </a:r>
            <a:endParaRPr lang="en-US" dirty="0"/>
          </a:p>
        </p:txBody>
      </p:sp>
      <p:sp>
        <p:nvSpPr>
          <p:cNvPr id="11" name="TextBox 10"/>
          <p:cNvSpPr txBox="1"/>
          <p:nvPr/>
        </p:nvSpPr>
        <p:spPr>
          <a:xfrm>
            <a:off x="190499" y="2800995"/>
            <a:ext cx="3076575" cy="369332"/>
          </a:xfrm>
          <a:prstGeom prst="rect">
            <a:avLst/>
          </a:prstGeom>
          <a:noFill/>
        </p:spPr>
        <p:txBody>
          <a:bodyPr wrap="square" rtlCol="0">
            <a:spAutoFit/>
          </a:bodyPr>
          <a:lstStyle/>
          <a:p>
            <a:r>
              <a:rPr lang="en-US" dirty="0" smtClean="0"/>
              <a:t>Check open Bypass 905815</a:t>
            </a:r>
            <a:endParaRPr lang="en-US" dirty="0"/>
          </a:p>
        </p:txBody>
      </p:sp>
      <p:sp>
        <p:nvSpPr>
          <p:cNvPr id="12" name="TextBox 11"/>
          <p:cNvSpPr txBox="1"/>
          <p:nvPr/>
        </p:nvSpPr>
        <p:spPr>
          <a:xfrm>
            <a:off x="152400" y="2370378"/>
            <a:ext cx="3105150" cy="369332"/>
          </a:xfrm>
          <a:prstGeom prst="rect">
            <a:avLst/>
          </a:prstGeom>
          <a:noFill/>
        </p:spPr>
        <p:txBody>
          <a:bodyPr wrap="square" rtlCol="0">
            <a:spAutoFit/>
          </a:bodyPr>
          <a:lstStyle/>
          <a:p>
            <a:r>
              <a:rPr lang="en-US" dirty="0" smtClean="0"/>
              <a:t>Tag </a:t>
            </a:r>
            <a:r>
              <a:rPr lang="en-US" dirty="0"/>
              <a:t>open Bypass 905815</a:t>
            </a:r>
          </a:p>
        </p:txBody>
      </p:sp>
      <p:sp>
        <p:nvSpPr>
          <p:cNvPr id="13" name="TextBox 12"/>
          <p:cNvSpPr txBox="1"/>
          <p:nvPr/>
        </p:nvSpPr>
        <p:spPr>
          <a:xfrm>
            <a:off x="176212" y="4234582"/>
            <a:ext cx="3095625" cy="369332"/>
          </a:xfrm>
          <a:prstGeom prst="rect">
            <a:avLst/>
          </a:prstGeom>
          <a:noFill/>
        </p:spPr>
        <p:txBody>
          <a:bodyPr wrap="square" rtlCol="0">
            <a:spAutoFit/>
          </a:bodyPr>
          <a:lstStyle/>
          <a:p>
            <a:r>
              <a:rPr lang="en-US" dirty="0" smtClean="0"/>
              <a:t>Decouple AIM 905817</a:t>
            </a:r>
            <a:endParaRPr lang="en-US" dirty="0"/>
          </a:p>
        </p:txBody>
      </p:sp>
      <p:sp>
        <p:nvSpPr>
          <p:cNvPr id="14" name="TextBox 13"/>
          <p:cNvSpPr txBox="1"/>
          <p:nvPr/>
        </p:nvSpPr>
        <p:spPr>
          <a:xfrm>
            <a:off x="180975" y="3162346"/>
            <a:ext cx="3228975" cy="369332"/>
          </a:xfrm>
          <a:prstGeom prst="rect">
            <a:avLst/>
          </a:prstGeom>
          <a:noFill/>
        </p:spPr>
        <p:txBody>
          <a:bodyPr wrap="square" rtlCol="0">
            <a:spAutoFit/>
          </a:bodyPr>
          <a:lstStyle/>
          <a:p>
            <a:r>
              <a:rPr lang="en-US" dirty="0" smtClean="0"/>
              <a:t>Lock </a:t>
            </a:r>
            <a:r>
              <a:rPr lang="en-US" dirty="0"/>
              <a:t>AIM 905817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41279"/>
            <a:ext cx="2667000" cy="4513385"/>
          </a:xfrm>
          <a:prstGeom prst="rect">
            <a:avLst/>
          </a:prstGeom>
        </p:spPr>
      </p:pic>
      <p:sp>
        <p:nvSpPr>
          <p:cNvPr id="16" name="TextBox 15"/>
          <p:cNvSpPr txBox="1"/>
          <p:nvPr/>
        </p:nvSpPr>
        <p:spPr>
          <a:xfrm>
            <a:off x="180975" y="3865250"/>
            <a:ext cx="3095625" cy="369332"/>
          </a:xfrm>
          <a:prstGeom prst="rect">
            <a:avLst/>
          </a:prstGeom>
          <a:noFill/>
        </p:spPr>
        <p:txBody>
          <a:bodyPr wrap="square" rtlCol="0">
            <a:spAutoFit/>
          </a:bodyPr>
          <a:lstStyle/>
          <a:p>
            <a:r>
              <a:rPr lang="en-US" dirty="0" smtClean="0"/>
              <a:t>Tag </a:t>
            </a:r>
            <a:r>
              <a:rPr lang="en-US" dirty="0"/>
              <a:t>AIM 905817</a:t>
            </a:r>
          </a:p>
        </p:txBody>
      </p:sp>
      <p:sp>
        <p:nvSpPr>
          <p:cNvPr id="17" name="TextBox 16"/>
          <p:cNvSpPr txBox="1"/>
          <p:nvPr/>
        </p:nvSpPr>
        <p:spPr>
          <a:xfrm>
            <a:off x="161925" y="4928435"/>
            <a:ext cx="3225078" cy="369332"/>
          </a:xfrm>
          <a:prstGeom prst="rect">
            <a:avLst/>
          </a:prstGeom>
          <a:noFill/>
        </p:spPr>
        <p:txBody>
          <a:bodyPr wrap="square" rtlCol="0">
            <a:spAutoFit/>
          </a:bodyPr>
          <a:lstStyle/>
          <a:p>
            <a:r>
              <a:rPr lang="en-US" dirty="0" smtClean="0"/>
              <a:t>Open S S Secondary Disconnect</a:t>
            </a:r>
            <a:endParaRPr lang="en-US" dirty="0"/>
          </a:p>
        </p:txBody>
      </p:sp>
      <p:sp>
        <p:nvSpPr>
          <p:cNvPr id="18" name="TextBox 17"/>
          <p:cNvSpPr txBox="1"/>
          <p:nvPr/>
        </p:nvSpPr>
        <p:spPr>
          <a:xfrm>
            <a:off x="152400" y="3531678"/>
            <a:ext cx="3236551" cy="369332"/>
          </a:xfrm>
          <a:prstGeom prst="rect">
            <a:avLst/>
          </a:prstGeom>
          <a:noFill/>
        </p:spPr>
        <p:txBody>
          <a:bodyPr wrap="square" rtlCol="0">
            <a:spAutoFit/>
          </a:bodyPr>
          <a:lstStyle/>
          <a:p>
            <a:r>
              <a:rPr lang="en-US" dirty="0" smtClean="0"/>
              <a:t>Tag S S Secondary Disconnect</a:t>
            </a:r>
            <a:endParaRPr lang="en-US" dirty="0"/>
          </a:p>
        </p:txBody>
      </p:sp>
      <p:sp>
        <p:nvSpPr>
          <p:cNvPr id="19" name="TextBox 18"/>
          <p:cNvSpPr txBox="1"/>
          <p:nvPr/>
        </p:nvSpPr>
        <p:spPr>
          <a:xfrm>
            <a:off x="5933208" y="2286000"/>
            <a:ext cx="3200400" cy="369332"/>
          </a:xfrm>
          <a:prstGeom prst="rect">
            <a:avLst/>
          </a:prstGeom>
          <a:noFill/>
        </p:spPr>
        <p:txBody>
          <a:bodyPr wrap="square" rtlCol="0">
            <a:spAutoFit/>
          </a:bodyPr>
          <a:lstStyle/>
          <a:p>
            <a:r>
              <a:rPr lang="en-US" dirty="0"/>
              <a:t>Drop EMC load</a:t>
            </a:r>
          </a:p>
        </p:txBody>
      </p:sp>
      <p:sp>
        <p:nvSpPr>
          <p:cNvPr id="20" name="TextBox 19"/>
          <p:cNvSpPr txBox="1"/>
          <p:nvPr/>
        </p:nvSpPr>
        <p:spPr>
          <a:xfrm>
            <a:off x="5915025" y="2655332"/>
            <a:ext cx="3124200" cy="369332"/>
          </a:xfrm>
          <a:prstGeom prst="rect">
            <a:avLst/>
          </a:prstGeom>
          <a:noFill/>
        </p:spPr>
        <p:txBody>
          <a:bodyPr wrap="square" rtlCol="0">
            <a:spAutoFit/>
          </a:bodyPr>
          <a:lstStyle/>
          <a:p>
            <a:r>
              <a:rPr lang="en-US" dirty="0"/>
              <a:t>Open RLB H4117</a:t>
            </a:r>
          </a:p>
        </p:txBody>
      </p:sp>
      <p:sp>
        <p:nvSpPr>
          <p:cNvPr id="21" name="TextBox 20"/>
          <p:cNvSpPr txBox="1"/>
          <p:nvPr/>
        </p:nvSpPr>
        <p:spPr>
          <a:xfrm>
            <a:off x="5924550" y="3024664"/>
            <a:ext cx="3200400" cy="369332"/>
          </a:xfrm>
          <a:prstGeom prst="rect">
            <a:avLst/>
          </a:prstGeom>
          <a:noFill/>
        </p:spPr>
        <p:txBody>
          <a:bodyPr wrap="square" rtlCol="0">
            <a:spAutoFit/>
          </a:bodyPr>
          <a:lstStyle/>
          <a:p>
            <a:r>
              <a:rPr lang="en-US" dirty="0"/>
              <a:t>Tag RLB </a:t>
            </a:r>
            <a:r>
              <a:rPr lang="en-US" dirty="0" smtClean="0"/>
              <a:t>H4117 </a:t>
            </a:r>
            <a:r>
              <a:rPr lang="en-US" dirty="0"/>
              <a:t>Open</a:t>
            </a:r>
          </a:p>
        </p:txBody>
      </p:sp>
      <p:sp>
        <p:nvSpPr>
          <p:cNvPr id="22" name="TextBox 21"/>
          <p:cNvSpPr txBox="1"/>
          <p:nvPr/>
        </p:nvSpPr>
        <p:spPr>
          <a:xfrm>
            <a:off x="5857874" y="3402824"/>
            <a:ext cx="3096491" cy="369332"/>
          </a:xfrm>
          <a:prstGeom prst="rect">
            <a:avLst/>
          </a:prstGeom>
          <a:noFill/>
        </p:spPr>
        <p:txBody>
          <a:bodyPr wrap="square" rtlCol="0">
            <a:spAutoFit/>
          </a:bodyPr>
          <a:lstStyle/>
          <a:p>
            <a:r>
              <a:rPr lang="en-US" dirty="0" smtClean="0"/>
              <a:t> Check </a:t>
            </a:r>
            <a:r>
              <a:rPr lang="en-US" dirty="0"/>
              <a:t>open Bypass 905815</a:t>
            </a:r>
          </a:p>
        </p:txBody>
      </p:sp>
      <p:sp>
        <p:nvSpPr>
          <p:cNvPr id="23" name="TextBox 22"/>
          <p:cNvSpPr txBox="1"/>
          <p:nvPr/>
        </p:nvSpPr>
        <p:spPr>
          <a:xfrm>
            <a:off x="5943600" y="3788110"/>
            <a:ext cx="3096491" cy="369332"/>
          </a:xfrm>
          <a:prstGeom prst="rect">
            <a:avLst/>
          </a:prstGeom>
          <a:noFill/>
        </p:spPr>
        <p:txBody>
          <a:bodyPr wrap="square" rtlCol="0">
            <a:spAutoFit/>
          </a:bodyPr>
          <a:lstStyle/>
          <a:p>
            <a:r>
              <a:rPr lang="en-US" dirty="0"/>
              <a:t>Tag open Bypass 905815</a:t>
            </a:r>
          </a:p>
        </p:txBody>
      </p:sp>
      <p:sp>
        <p:nvSpPr>
          <p:cNvPr id="24" name="TextBox 23"/>
          <p:cNvSpPr txBox="1"/>
          <p:nvPr/>
        </p:nvSpPr>
        <p:spPr>
          <a:xfrm>
            <a:off x="5933209" y="4157442"/>
            <a:ext cx="3068781" cy="369332"/>
          </a:xfrm>
          <a:prstGeom prst="rect">
            <a:avLst/>
          </a:prstGeom>
          <a:noFill/>
        </p:spPr>
        <p:txBody>
          <a:bodyPr wrap="square" rtlCol="0">
            <a:spAutoFit/>
          </a:bodyPr>
          <a:lstStyle/>
          <a:p>
            <a:r>
              <a:rPr lang="en-US" dirty="0"/>
              <a:t>Decouple AIM 905817</a:t>
            </a:r>
          </a:p>
        </p:txBody>
      </p:sp>
      <p:sp>
        <p:nvSpPr>
          <p:cNvPr id="26" name="Rectangle 25"/>
          <p:cNvSpPr/>
          <p:nvPr/>
        </p:nvSpPr>
        <p:spPr>
          <a:xfrm>
            <a:off x="5943168" y="4526774"/>
            <a:ext cx="3229840" cy="369332"/>
          </a:xfrm>
          <a:prstGeom prst="rect">
            <a:avLst/>
          </a:prstGeom>
        </p:spPr>
        <p:txBody>
          <a:bodyPr wrap="square">
            <a:spAutoFit/>
          </a:bodyPr>
          <a:lstStyle/>
          <a:p>
            <a:r>
              <a:rPr lang="en-US" dirty="0" smtClean="0"/>
              <a:t>Lock AIM 905817</a:t>
            </a:r>
            <a:endParaRPr lang="en-US" dirty="0"/>
          </a:p>
        </p:txBody>
      </p:sp>
      <p:sp>
        <p:nvSpPr>
          <p:cNvPr id="27" name="Rectangle 26"/>
          <p:cNvSpPr/>
          <p:nvPr/>
        </p:nvSpPr>
        <p:spPr>
          <a:xfrm>
            <a:off x="5934075" y="4896106"/>
            <a:ext cx="3190875" cy="369332"/>
          </a:xfrm>
          <a:prstGeom prst="rect">
            <a:avLst/>
          </a:prstGeom>
        </p:spPr>
        <p:txBody>
          <a:bodyPr wrap="square">
            <a:spAutoFit/>
          </a:bodyPr>
          <a:lstStyle/>
          <a:p>
            <a:r>
              <a:rPr lang="en-US" dirty="0"/>
              <a:t>Tag AIM 905817</a:t>
            </a:r>
          </a:p>
        </p:txBody>
      </p:sp>
      <p:sp>
        <p:nvSpPr>
          <p:cNvPr id="28" name="Rectangle 27"/>
          <p:cNvSpPr/>
          <p:nvPr/>
        </p:nvSpPr>
        <p:spPr>
          <a:xfrm>
            <a:off x="5953125" y="5297767"/>
            <a:ext cx="3209925" cy="369332"/>
          </a:xfrm>
          <a:prstGeom prst="rect">
            <a:avLst/>
          </a:prstGeom>
        </p:spPr>
        <p:txBody>
          <a:bodyPr wrap="square">
            <a:spAutoFit/>
          </a:bodyPr>
          <a:lstStyle/>
          <a:p>
            <a:r>
              <a:rPr lang="en-US" dirty="0"/>
              <a:t>Open S S Secondary Disconnect</a:t>
            </a:r>
          </a:p>
        </p:txBody>
      </p:sp>
      <p:sp>
        <p:nvSpPr>
          <p:cNvPr id="29" name="TextBox 28"/>
          <p:cNvSpPr txBox="1"/>
          <p:nvPr/>
        </p:nvSpPr>
        <p:spPr>
          <a:xfrm>
            <a:off x="5943600" y="5667099"/>
            <a:ext cx="3038474" cy="369332"/>
          </a:xfrm>
          <a:prstGeom prst="rect">
            <a:avLst/>
          </a:prstGeom>
          <a:noFill/>
        </p:spPr>
        <p:txBody>
          <a:bodyPr wrap="square" rtlCol="0">
            <a:spAutoFit/>
          </a:bodyPr>
          <a:lstStyle/>
          <a:p>
            <a:r>
              <a:rPr lang="en-US" dirty="0"/>
              <a:t>Tag S S Secondary Disconnect</a:t>
            </a: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301" y="3904310"/>
            <a:ext cx="333375" cy="402911"/>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8588" t="6956" r="9130" b="30437"/>
          <a:stretch/>
        </p:blipFill>
        <p:spPr>
          <a:xfrm>
            <a:off x="5333999" y="4252103"/>
            <a:ext cx="305471" cy="34911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8588" t="6956" r="9130" b="30437"/>
          <a:stretch/>
        </p:blipFill>
        <p:spPr>
          <a:xfrm>
            <a:off x="5486398" y="2675554"/>
            <a:ext cx="305471" cy="34911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0563" y="2523154"/>
            <a:ext cx="200128" cy="304800"/>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8588" t="6956" r="9130" b="30437"/>
          <a:stretch/>
        </p:blipFill>
        <p:spPr>
          <a:xfrm>
            <a:off x="4159794" y="2555044"/>
            <a:ext cx="305471" cy="349110"/>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8588" t="6956" r="9130" b="30437"/>
          <a:stretch/>
        </p:blipFill>
        <p:spPr>
          <a:xfrm>
            <a:off x="4179010" y="3820065"/>
            <a:ext cx="305471" cy="349110"/>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830147" y="2193443"/>
            <a:ext cx="314325" cy="345098"/>
          </a:xfrm>
          <a:prstGeom prst="rect">
            <a:avLst/>
          </a:prstGeom>
        </p:spPr>
      </p:pic>
    </p:spTree>
    <p:extLst>
      <p:ext uri="{BB962C8B-B14F-4D97-AF65-F5344CB8AC3E}">
        <p14:creationId xmlns:p14="http://schemas.microsoft.com/office/powerpoint/2010/main" val="384705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0-#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0-#ppt_w/2"/>
                                          </p:val>
                                        </p:tav>
                                        <p:tav tm="100000">
                                          <p:val>
                                            <p:strVal val="#ppt_x"/>
                                          </p:val>
                                        </p:tav>
                                      </p:tavLst>
                                    </p:anim>
                                    <p:anim calcmode="lin" valueType="num">
                                      <p:cBhvr additive="base">
                                        <p:cTn id="5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8"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0-ppt_w/2"/>
                                          </p:val>
                                        </p:tav>
                                      </p:tavLst>
                                    </p:anim>
                                    <p:anim calcmode="lin" valueType="num">
                                      <p:cBhvr additive="base">
                                        <p:cTn id="58" dur="500"/>
                                        <p:tgtEl>
                                          <p:spTgt spid="7"/>
                                        </p:tgtEl>
                                        <p:attrNameLst>
                                          <p:attrName>ppt_y</p:attrName>
                                        </p:attrNameLst>
                                      </p:cBhvr>
                                      <p:tavLst>
                                        <p:tav tm="0">
                                          <p:val>
                                            <p:strVal val="ppt_y"/>
                                          </p:val>
                                        </p:tav>
                                        <p:tav tm="100000">
                                          <p:val>
                                            <p:strVal val="ppt_y"/>
                                          </p:val>
                                        </p:tav>
                                      </p:tavLst>
                                    </p:anim>
                                    <p:set>
                                      <p:cBhvr>
                                        <p:cTn id="59" dur="1" fill="hold">
                                          <p:stCondLst>
                                            <p:cond delay="499"/>
                                          </p:stCondLst>
                                        </p:cTn>
                                        <p:tgtEl>
                                          <p:spTgt spid="7"/>
                                        </p:tgtEl>
                                        <p:attrNameLst>
                                          <p:attrName>style.visibility</p:attrName>
                                        </p:attrNameLst>
                                      </p:cBhvr>
                                      <p:to>
                                        <p:strVal val="hidden"/>
                                      </p:to>
                                    </p:set>
                                  </p:childTnLst>
                                </p:cTn>
                              </p:par>
                              <p:par>
                                <p:cTn id="60" presetID="2" presetClass="entr" presetSubtype="2"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1+#ppt_w/2"/>
                                          </p:val>
                                        </p:tav>
                                        <p:tav tm="100000">
                                          <p:val>
                                            <p:strVal val="#ppt_x"/>
                                          </p:val>
                                        </p:tav>
                                      </p:tavLst>
                                    </p:anim>
                                    <p:anim calcmode="lin" valueType="num">
                                      <p:cBhvr additive="base">
                                        <p:cTn id="6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xit" presetSubtype="8" fill="hold" grpId="1" nodeType="clickEffect">
                                  <p:stCondLst>
                                    <p:cond delay="0"/>
                                  </p:stCondLst>
                                  <p:childTnLst>
                                    <p:anim calcmode="lin" valueType="num">
                                      <p:cBhvr additive="base">
                                        <p:cTn id="67" dur="500"/>
                                        <p:tgtEl>
                                          <p:spTgt spid="9"/>
                                        </p:tgtEl>
                                        <p:attrNameLst>
                                          <p:attrName>ppt_x</p:attrName>
                                        </p:attrNameLst>
                                      </p:cBhvr>
                                      <p:tavLst>
                                        <p:tav tm="0">
                                          <p:val>
                                            <p:strVal val="ppt_x"/>
                                          </p:val>
                                        </p:tav>
                                        <p:tav tm="100000">
                                          <p:val>
                                            <p:strVal val="0-ppt_w/2"/>
                                          </p:val>
                                        </p:tav>
                                      </p:tavLst>
                                    </p:anim>
                                    <p:anim calcmode="lin" valueType="num">
                                      <p:cBhvr additive="base">
                                        <p:cTn id="68" dur="500"/>
                                        <p:tgtEl>
                                          <p:spTgt spid="9"/>
                                        </p:tgtEl>
                                        <p:attrNameLst>
                                          <p:attrName>ppt_y</p:attrName>
                                        </p:attrNameLst>
                                      </p:cBhvr>
                                      <p:tavLst>
                                        <p:tav tm="0">
                                          <p:val>
                                            <p:strVal val="ppt_y"/>
                                          </p:val>
                                        </p:tav>
                                        <p:tav tm="100000">
                                          <p:val>
                                            <p:strVal val="ppt_y"/>
                                          </p:val>
                                        </p:tav>
                                      </p:tavLst>
                                    </p:anim>
                                    <p:set>
                                      <p:cBhvr>
                                        <p:cTn id="69" dur="1" fill="hold">
                                          <p:stCondLst>
                                            <p:cond delay="499"/>
                                          </p:stCondLst>
                                        </p:cTn>
                                        <p:tgtEl>
                                          <p:spTgt spid="9"/>
                                        </p:tgtEl>
                                        <p:attrNameLst>
                                          <p:attrName>style.visibility</p:attrName>
                                        </p:attrNameLst>
                                      </p:cBhvr>
                                      <p:to>
                                        <p:strVal val="hidden"/>
                                      </p:to>
                                    </p:set>
                                  </p:childTnLst>
                                </p:cTn>
                              </p:par>
                              <p:par>
                                <p:cTn id="70" presetID="2" presetClass="entr" presetSubtype="2"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1+#ppt_w/2"/>
                                          </p:val>
                                        </p:tav>
                                        <p:tav tm="100000">
                                          <p:val>
                                            <p:strVal val="#ppt_x"/>
                                          </p:val>
                                        </p:tav>
                                      </p:tavLst>
                                    </p:anim>
                                    <p:anim calcmode="lin" valueType="num">
                                      <p:cBhvr additive="base">
                                        <p:cTn id="7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grpId="1" nodeType="clickEffect">
                                  <p:stCondLst>
                                    <p:cond delay="0"/>
                                  </p:stCondLst>
                                  <p:childTnLst>
                                    <p:anim calcmode="lin" valueType="num">
                                      <p:cBhvr additive="base">
                                        <p:cTn id="82" dur="500"/>
                                        <p:tgtEl>
                                          <p:spTgt spid="10"/>
                                        </p:tgtEl>
                                        <p:attrNameLst>
                                          <p:attrName>ppt_x</p:attrName>
                                        </p:attrNameLst>
                                      </p:cBhvr>
                                      <p:tavLst>
                                        <p:tav tm="0">
                                          <p:val>
                                            <p:strVal val="ppt_x"/>
                                          </p:val>
                                        </p:tav>
                                        <p:tav tm="100000">
                                          <p:val>
                                            <p:strVal val="0-ppt_w/2"/>
                                          </p:val>
                                        </p:tav>
                                      </p:tavLst>
                                    </p:anim>
                                    <p:anim calcmode="lin" valueType="num">
                                      <p:cBhvr additive="base">
                                        <p:cTn id="83" dur="500"/>
                                        <p:tgtEl>
                                          <p:spTgt spid="10"/>
                                        </p:tgtEl>
                                        <p:attrNameLst>
                                          <p:attrName>ppt_y</p:attrName>
                                        </p:attrNameLst>
                                      </p:cBhvr>
                                      <p:tavLst>
                                        <p:tav tm="0">
                                          <p:val>
                                            <p:strVal val="ppt_y"/>
                                          </p:val>
                                        </p:tav>
                                        <p:tav tm="100000">
                                          <p:val>
                                            <p:strVal val="ppt_y"/>
                                          </p:val>
                                        </p:tav>
                                      </p:tavLst>
                                    </p:anim>
                                    <p:set>
                                      <p:cBhvr>
                                        <p:cTn id="84" dur="1" fill="hold">
                                          <p:stCondLst>
                                            <p:cond delay="499"/>
                                          </p:stCondLst>
                                        </p:cTn>
                                        <p:tgtEl>
                                          <p:spTgt spid="10"/>
                                        </p:tgtEl>
                                        <p:attrNameLst>
                                          <p:attrName>style.visibility</p:attrName>
                                        </p:attrNameLst>
                                      </p:cBhvr>
                                      <p:to>
                                        <p:strVal val="hidden"/>
                                      </p:to>
                                    </p:set>
                                  </p:childTnLst>
                                </p:cTn>
                              </p:par>
                              <p:par>
                                <p:cTn id="85" presetID="2" presetClass="entr" presetSubtype="2"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1+#ppt_w/2"/>
                                          </p:val>
                                        </p:tav>
                                        <p:tav tm="100000">
                                          <p:val>
                                            <p:strVal val="#ppt_x"/>
                                          </p:val>
                                        </p:tav>
                                      </p:tavLst>
                                    </p:anim>
                                    <p:anim calcmode="lin" valueType="num">
                                      <p:cBhvr additive="base">
                                        <p:cTn id="88" dur="500" fill="hold"/>
                                        <p:tgtEl>
                                          <p:spTgt spid="21"/>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xit" presetSubtype="8" fill="hold" grpId="1"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0-ppt_w/2"/>
                                          </p:val>
                                        </p:tav>
                                      </p:tavLst>
                                    </p:anim>
                                    <p:anim calcmode="lin" valueType="num">
                                      <p:cBhvr additive="base">
                                        <p:cTn id="97" dur="500"/>
                                        <p:tgtEl>
                                          <p:spTgt spid="11"/>
                                        </p:tgtEl>
                                        <p:attrNameLst>
                                          <p:attrName>ppt_y</p:attrName>
                                        </p:attrNameLst>
                                      </p:cBhvr>
                                      <p:tavLst>
                                        <p:tav tm="0">
                                          <p:val>
                                            <p:strVal val="ppt_y"/>
                                          </p:val>
                                        </p:tav>
                                        <p:tav tm="100000">
                                          <p:val>
                                            <p:strVal val="ppt_y"/>
                                          </p:val>
                                        </p:tav>
                                      </p:tavLst>
                                    </p:anim>
                                    <p:set>
                                      <p:cBhvr>
                                        <p:cTn id="98" dur="1" fill="hold">
                                          <p:stCondLst>
                                            <p:cond delay="499"/>
                                          </p:stCondLst>
                                        </p:cTn>
                                        <p:tgtEl>
                                          <p:spTgt spid="11"/>
                                        </p:tgtEl>
                                        <p:attrNameLst>
                                          <p:attrName>style.visibility</p:attrName>
                                        </p:attrNameLst>
                                      </p:cBhvr>
                                      <p:to>
                                        <p:strVal val="hidden"/>
                                      </p:to>
                                    </p:set>
                                  </p:childTnLst>
                                </p:cTn>
                              </p:par>
                              <p:par>
                                <p:cTn id="99" presetID="2" presetClass="entr" presetSubtype="2"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1+#ppt_w/2"/>
                                          </p:val>
                                        </p:tav>
                                        <p:tav tm="100000">
                                          <p:val>
                                            <p:strVal val="#ppt_x"/>
                                          </p:val>
                                        </p:tav>
                                      </p:tavLst>
                                    </p:anim>
                                    <p:anim calcmode="lin" valueType="num">
                                      <p:cBhvr additive="base">
                                        <p:cTn id="10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xit" presetSubtype="8" fill="hold" grpId="1" nodeType="clickEffect">
                                  <p:stCondLst>
                                    <p:cond delay="0"/>
                                  </p:stCondLst>
                                  <p:childTnLst>
                                    <p:anim calcmode="lin" valueType="num">
                                      <p:cBhvr additive="base">
                                        <p:cTn id="106" dur="500"/>
                                        <p:tgtEl>
                                          <p:spTgt spid="12"/>
                                        </p:tgtEl>
                                        <p:attrNameLst>
                                          <p:attrName>ppt_x</p:attrName>
                                        </p:attrNameLst>
                                      </p:cBhvr>
                                      <p:tavLst>
                                        <p:tav tm="0">
                                          <p:val>
                                            <p:strVal val="ppt_x"/>
                                          </p:val>
                                        </p:tav>
                                        <p:tav tm="100000">
                                          <p:val>
                                            <p:strVal val="0-ppt_w/2"/>
                                          </p:val>
                                        </p:tav>
                                      </p:tavLst>
                                    </p:anim>
                                    <p:anim calcmode="lin" valueType="num">
                                      <p:cBhvr additive="base">
                                        <p:cTn id="107" dur="500"/>
                                        <p:tgtEl>
                                          <p:spTgt spid="12"/>
                                        </p:tgtEl>
                                        <p:attrNameLst>
                                          <p:attrName>ppt_y</p:attrName>
                                        </p:attrNameLst>
                                      </p:cBhvr>
                                      <p:tavLst>
                                        <p:tav tm="0">
                                          <p:val>
                                            <p:strVal val="ppt_y"/>
                                          </p:val>
                                        </p:tav>
                                        <p:tav tm="100000">
                                          <p:val>
                                            <p:strVal val="ppt_y"/>
                                          </p:val>
                                        </p:tav>
                                      </p:tavLst>
                                    </p:anim>
                                    <p:set>
                                      <p:cBhvr>
                                        <p:cTn id="108" dur="1" fill="hold">
                                          <p:stCondLst>
                                            <p:cond delay="499"/>
                                          </p:stCondLst>
                                        </p:cTn>
                                        <p:tgtEl>
                                          <p:spTgt spid="12"/>
                                        </p:tgtEl>
                                        <p:attrNameLst>
                                          <p:attrName>style.visibility</p:attrName>
                                        </p:attrNameLst>
                                      </p:cBhvr>
                                      <p:to>
                                        <p:strVal val="hidden"/>
                                      </p:to>
                                    </p:set>
                                  </p:childTnLst>
                                </p:cTn>
                              </p:par>
                              <p:par>
                                <p:cTn id="109" presetID="2" presetClass="entr" presetSubtype="2"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500" fill="hold"/>
                                        <p:tgtEl>
                                          <p:spTgt spid="23"/>
                                        </p:tgtEl>
                                        <p:attrNameLst>
                                          <p:attrName>ppt_x</p:attrName>
                                        </p:attrNameLst>
                                      </p:cBhvr>
                                      <p:tavLst>
                                        <p:tav tm="0">
                                          <p:val>
                                            <p:strVal val="1+#ppt_w/2"/>
                                          </p:val>
                                        </p:tav>
                                        <p:tav tm="100000">
                                          <p:val>
                                            <p:strVal val="#ppt_x"/>
                                          </p:val>
                                        </p:tav>
                                      </p:tavLst>
                                    </p:anim>
                                    <p:anim calcmode="lin" valueType="num">
                                      <p:cBhvr additive="base">
                                        <p:cTn id="112" dur="500" fill="hold"/>
                                        <p:tgtEl>
                                          <p:spTgt spid="23"/>
                                        </p:tgtEl>
                                        <p:attrNameLst>
                                          <p:attrName>ppt_y</p:attrName>
                                        </p:attrNameLst>
                                      </p:cBhvr>
                                      <p:tavLst>
                                        <p:tav tm="0">
                                          <p:val>
                                            <p:strVal val="#ppt_y"/>
                                          </p:val>
                                        </p:tav>
                                        <p:tav tm="100000">
                                          <p:val>
                                            <p:strVal val="#ppt_y"/>
                                          </p:val>
                                        </p:tav>
                                      </p:tavLst>
                                    </p:anim>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500"/>
                                        <p:tgtEl>
                                          <p:spTgt spid="32"/>
                                        </p:tgtEl>
                                      </p:cBhvr>
                                    </p:animEffect>
                                  </p:childTnLst>
                                </p:cTn>
                              </p:par>
                            </p:childTnLst>
                          </p:cTn>
                        </p:par>
                      </p:childTnLst>
                    </p:cTn>
                  </p:par>
                  <p:par>
                    <p:cTn id="117" fill="hold">
                      <p:stCondLst>
                        <p:cond delay="indefinite"/>
                      </p:stCondLst>
                      <p:childTnLst>
                        <p:par>
                          <p:cTn id="118" fill="hold">
                            <p:stCondLst>
                              <p:cond delay="0"/>
                            </p:stCondLst>
                            <p:childTnLst>
                              <p:par>
                                <p:cTn id="119" presetID="2" presetClass="exit" presetSubtype="8" fill="hold" grpId="1" nodeType="clickEffect">
                                  <p:stCondLst>
                                    <p:cond delay="0"/>
                                  </p:stCondLst>
                                  <p:childTnLst>
                                    <p:anim calcmode="lin" valueType="num">
                                      <p:cBhvr additive="base">
                                        <p:cTn id="120" dur="500"/>
                                        <p:tgtEl>
                                          <p:spTgt spid="13"/>
                                        </p:tgtEl>
                                        <p:attrNameLst>
                                          <p:attrName>ppt_x</p:attrName>
                                        </p:attrNameLst>
                                      </p:cBhvr>
                                      <p:tavLst>
                                        <p:tav tm="0">
                                          <p:val>
                                            <p:strVal val="ppt_x"/>
                                          </p:val>
                                        </p:tav>
                                        <p:tav tm="100000">
                                          <p:val>
                                            <p:strVal val="0-ppt_w/2"/>
                                          </p:val>
                                        </p:tav>
                                      </p:tavLst>
                                    </p:anim>
                                    <p:anim calcmode="lin" valueType="num">
                                      <p:cBhvr additive="base">
                                        <p:cTn id="121" dur="500"/>
                                        <p:tgtEl>
                                          <p:spTgt spid="13"/>
                                        </p:tgtEl>
                                        <p:attrNameLst>
                                          <p:attrName>ppt_y</p:attrName>
                                        </p:attrNameLst>
                                      </p:cBhvr>
                                      <p:tavLst>
                                        <p:tav tm="0">
                                          <p:val>
                                            <p:strVal val="ppt_y"/>
                                          </p:val>
                                        </p:tav>
                                        <p:tav tm="100000">
                                          <p:val>
                                            <p:strVal val="ppt_y"/>
                                          </p:val>
                                        </p:tav>
                                      </p:tavLst>
                                    </p:anim>
                                    <p:set>
                                      <p:cBhvr>
                                        <p:cTn id="122" dur="1" fill="hold">
                                          <p:stCondLst>
                                            <p:cond delay="499"/>
                                          </p:stCondLst>
                                        </p:cTn>
                                        <p:tgtEl>
                                          <p:spTgt spid="13"/>
                                        </p:tgtEl>
                                        <p:attrNameLst>
                                          <p:attrName>style.visibility</p:attrName>
                                        </p:attrNameLst>
                                      </p:cBhvr>
                                      <p:to>
                                        <p:strVal val="hidden"/>
                                      </p:to>
                                    </p:set>
                                  </p:childTnLst>
                                </p:cTn>
                              </p:par>
                              <p:par>
                                <p:cTn id="123" presetID="2" presetClass="entr" presetSubtype="2" fill="hold" grpId="0" nodeType="withEffect">
                                  <p:stCondLst>
                                    <p:cond delay="0"/>
                                  </p:stCondLst>
                                  <p:childTnLst>
                                    <p:set>
                                      <p:cBhvr>
                                        <p:cTn id="124" dur="1" fill="hold">
                                          <p:stCondLst>
                                            <p:cond delay="0"/>
                                          </p:stCondLst>
                                        </p:cTn>
                                        <p:tgtEl>
                                          <p:spTgt spid="24"/>
                                        </p:tgtEl>
                                        <p:attrNameLst>
                                          <p:attrName>style.visibility</p:attrName>
                                        </p:attrNameLst>
                                      </p:cBhvr>
                                      <p:to>
                                        <p:strVal val="visible"/>
                                      </p:to>
                                    </p:set>
                                    <p:anim calcmode="lin" valueType="num">
                                      <p:cBhvr additive="base">
                                        <p:cTn id="125" dur="500" fill="hold"/>
                                        <p:tgtEl>
                                          <p:spTgt spid="24"/>
                                        </p:tgtEl>
                                        <p:attrNameLst>
                                          <p:attrName>ppt_x</p:attrName>
                                        </p:attrNameLst>
                                      </p:cBhvr>
                                      <p:tavLst>
                                        <p:tav tm="0">
                                          <p:val>
                                            <p:strVal val="1+#ppt_w/2"/>
                                          </p:val>
                                        </p:tav>
                                        <p:tav tm="100000">
                                          <p:val>
                                            <p:strVal val="#ppt_x"/>
                                          </p:val>
                                        </p:tav>
                                      </p:tavLst>
                                    </p:anim>
                                    <p:anim calcmode="lin" valueType="num">
                                      <p:cBhvr additive="base">
                                        <p:cTn id="1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xit" presetSubtype="8" fill="hold" grpId="1" nodeType="clickEffect">
                                  <p:stCondLst>
                                    <p:cond delay="0"/>
                                  </p:stCondLst>
                                  <p:childTnLst>
                                    <p:anim calcmode="lin" valueType="num">
                                      <p:cBhvr additive="base">
                                        <p:cTn id="130" dur="500"/>
                                        <p:tgtEl>
                                          <p:spTgt spid="14"/>
                                        </p:tgtEl>
                                        <p:attrNameLst>
                                          <p:attrName>ppt_x</p:attrName>
                                        </p:attrNameLst>
                                      </p:cBhvr>
                                      <p:tavLst>
                                        <p:tav tm="0">
                                          <p:val>
                                            <p:strVal val="ppt_x"/>
                                          </p:val>
                                        </p:tav>
                                        <p:tav tm="100000">
                                          <p:val>
                                            <p:strVal val="0-ppt_w/2"/>
                                          </p:val>
                                        </p:tav>
                                      </p:tavLst>
                                    </p:anim>
                                    <p:anim calcmode="lin" valueType="num">
                                      <p:cBhvr additive="base">
                                        <p:cTn id="131" dur="500"/>
                                        <p:tgtEl>
                                          <p:spTgt spid="14"/>
                                        </p:tgtEl>
                                        <p:attrNameLst>
                                          <p:attrName>ppt_y</p:attrName>
                                        </p:attrNameLst>
                                      </p:cBhvr>
                                      <p:tavLst>
                                        <p:tav tm="0">
                                          <p:val>
                                            <p:strVal val="ppt_y"/>
                                          </p:val>
                                        </p:tav>
                                        <p:tav tm="100000">
                                          <p:val>
                                            <p:strVal val="ppt_y"/>
                                          </p:val>
                                        </p:tav>
                                      </p:tavLst>
                                    </p:anim>
                                    <p:set>
                                      <p:cBhvr>
                                        <p:cTn id="132" dur="1" fill="hold">
                                          <p:stCondLst>
                                            <p:cond delay="499"/>
                                          </p:stCondLst>
                                        </p:cTn>
                                        <p:tgtEl>
                                          <p:spTgt spid="14"/>
                                        </p:tgtEl>
                                        <p:attrNameLst>
                                          <p:attrName>style.visibility</p:attrName>
                                        </p:attrNameLst>
                                      </p:cBhvr>
                                      <p:to>
                                        <p:strVal val="hidden"/>
                                      </p:to>
                                    </p:set>
                                  </p:childTnLst>
                                </p:cTn>
                              </p:par>
                              <p:par>
                                <p:cTn id="133" presetID="2" presetClass="entr" presetSubtype="2" fill="hold" grpId="0" nodeType="withEffect">
                                  <p:stCondLst>
                                    <p:cond delay="0"/>
                                  </p:stCondLst>
                                  <p:childTnLst>
                                    <p:set>
                                      <p:cBhvr>
                                        <p:cTn id="134" dur="1" fill="hold">
                                          <p:stCondLst>
                                            <p:cond delay="0"/>
                                          </p:stCondLst>
                                        </p:cTn>
                                        <p:tgtEl>
                                          <p:spTgt spid="26"/>
                                        </p:tgtEl>
                                        <p:attrNameLst>
                                          <p:attrName>style.visibility</p:attrName>
                                        </p:attrNameLst>
                                      </p:cBhvr>
                                      <p:to>
                                        <p:strVal val="visible"/>
                                      </p:to>
                                    </p:set>
                                    <p:anim calcmode="lin" valueType="num">
                                      <p:cBhvr additive="base">
                                        <p:cTn id="135" dur="500" fill="hold"/>
                                        <p:tgtEl>
                                          <p:spTgt spid="26"/>
                                        </p:tgtEl>
                                        <p:attrNameLst>
                                          <p:attrName>ppt_x</p:attrName>
                                        </p:attrNameLst>
                                      </p:cBhvr>
                                      <p:tavLst>
                                        <p:tav tm="0">
                                          <p:val>
                                            <p:strVal val="1+#ppt_w/2"/>
                                          </p:val>
                                        </p:tav>
                                        <p:tav tm="100000">
                                          <p:val>
                                            <p:strVal val="#ppt_x"/>
                                          </p:val>
                                        </p:tav>
                                      </p:tavLst>
                                    </p:anim>
                                    <p:anim calcmode="lin" valueType="num">
                                      <p:cBhvr additive="base">
                                        <p:cTn id="136" dur="500" fill="hold"/>
                                        <p:tgtEl>
                                          <p:spTgt spid="26"/>
                                        </p:tgtEl>
                                        <p:attrNameLst>
                                          <p:attrName>ppt_y</p:attrName>
                                        </p:attrNameLst>
                                      </p:cBhvr>
                                      <p:tavLst>
                                        <p:tav tm="0">
                                          <p:val>
                                            <p:strVal val="#ppt_y"/>
                                          </p:val>
                                        </p:tav>
                                        <p:tav tm="100000">
                                          <p:val>
                                            <p:strVal val="#ppt_y"/>
                                          </p:val>
                                        </p:tav>
                                      </p:tavLst>
                                    </p:anim>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500"/>
                                        <p:tgtEl>
                                          <p:spTgt spid="33"/>
                                        </p:tgtEl>
                                      </p:cBhvr>
                                    </p:animEffect>
                                  </p:childTnLst>
                                </p:cTn>
                              </p:par>
                            </p:childTnLst>
                          </p:cTn>
                        </p:par>
                      </p:childTnLst>
                    </p:cTn>
                  </p:par>
                  <p:par>
                    <p:cTn id="141" fill="hold">
                      <p:stCondLst>
                        <p:cond delay="indefinite"/>
                      </p:stCondLst>
                      <p:childTnLst>
                        <p:par>
                          <p:cTn id="142" fill="hold">
                            <p:stCondLst>
                              <p:cond delay="0"/>
                            </p:stCondLst>
                            <p:childTnLst>
                              <p:par>
                                <p:cTn id="143" presetID="2" presetClass="exit" presetSubtype="8" fill="hold" grpId="1" nodeType="clickEffect">
                                  <p:stCondLst>
                                    <p:cond delay="0"/>
                                  </p:stCondLst>
                                  <p:childTnLst>
                                    <p:anim calcmode="lin" valueType="num">
                                      <p:cBhvr additive="base">
                                        <p:cTn id="144" dur="500"/>
                                        <p:tgtEl>
                                          <p:spTgt spid="16"/>
                                        </p:tgtEl>
                                        <p:attrNameLst>
                                          <p:attrName>ppt_x</p:attrName>
                                        </p:attrNameLst>
                                      </p:cBhvr>
                                      <p:tavLst>
                                        <p:tav tm="0">
                                          <p:val>
                                            <p:strVal val="ppt_x"/>
                                          </p:val>
                                        </p:tav>
                                        <p:tav tm="100000">
                                          <p:val>
                                            <p:strVal val="0-ppt_w/2"/>
                                          </p:val>
                                        </p:tav>
                                      </p:tavLst>
                                    </p:anim>
                                    <p:anim calcmode="lin" valueType="num">
                                      <p:cBhvr additive="base">
                                        <p:cTn id="145" dur="500"/>
                                        <p:tgtEl>
                                          <p:spTgt spid="16"/>
                                        </p:tgtEl>
                                        <p:attrNameLst>
                                          <p:attrName>ppt_y</p:attrName>
                                        </p:attrNameLst>
                                      </p:cBhvr>
                                      <p:tavLst>
                                        <p:tav tm="0">
                                          <p:val>
                                            <p:strVal val="ppt_y"/>
                                          </p:val>
                                        </p:tav>
                                        <p:tav tm="100000">
                                          <p:val>
                                            <p:strVal val="ppt_y"/>
                                          </p:val>
                                        </p:tav>
                                      </p:tavLst>
                                    </p:anim>
                                    <p:set>
                                      <p:cBhvr>
                                        <p:cTn id="146" dur="1" fill="hold">
                                          <p:stCondLst>
                                            <p:cond delay="499"/>
                                          </p:stCondLst>
                                        </p:cTn>
                                        <p:tgtEl>
                                          <p:spTgt spid="16"/>
                                        </p:tgtEl>
                                        <p:attrNameLst>
                                          <p:attrName>style.visibility</p:attrName>
                                        </p:attrNameLst>
                                      </p:cBhvr>
                                      <p:to>
                                        <p:strVal val="hidden"/>
                                      </p:to>
                                    </p:set>
                                  </p:childTnLst>
                                </p:cTn>
                              </p:par>
                              <p:par>
                                <p:cTn id="147" presetID="2" presetClass="entr" presetSubtype="2" fill="hold" grpId="0" nodeType="withEffect">
                                  <p:stCondLst>
                                    <p:cond delay="0"/>
                                  </p:stCondLst>
                                  <p:childTnLst>
                                    <p:set>
                                      <p:cBhvr>
                                        <p:cTn id="148" dur="1" fill="hold">
                                          <p:stCondLst>
                                            <p:cond delay="0"/>
                                          </p:stCondLst>
                                        </p:cTn>
                                        <p:tgtEl>
                                          <p:spTgt spid="27"/>
                                        </p:tgtEl>
                                        <p:attrNameLst>
                                          <p:attrName>style.visibility</p:attrName>
                                        </p:attrNameLst>
                                      </p:cBhvr>
                                      <p:to>
                                        <p:strVal val="visible"/>
                                      </p:to>
                                    </p:set>
                                    <p:anim calcmode="lin" valueType="num">
                                      <p:cBhvr additive="base">
                                        <p:cTn id="149" dur="500" fill="hold"/>
                                        <p:tgtEl>
                                          <p:spTgt spid="27"/>
                                        </p:tgtEl>
                                        <p:attrNameLst>
                                          <p:attrName>ppt_x</p:attrName>
                                        </p:attrNameLst>
                                      </p:cBhvr>
                                      <p:tavLst>
                                        <p:tav tm="0">
                                          <p:val>
                                            <p:strVal val="1+#ppt_w/2"/>
                                          </p:val>
                                        </p:tav>
                                        <p:tav tm="100000">
                                          <p:val>
                                            <p:strVal val="#ppt_x"/>
                                          </p:val>
                                        </p:tav>
                                      </p:tavLst>
                                    </p:anim>
                                    <p:anim calcmode="lin" valueType="num">
                                      <p:cBhvr additive="base">
                                        <p:cTn id="150" dur="500" fill="hold"/>
                                        <p:tgtEl>
                                          <p:spTgt spid="27"/>
                                        </p:tgtEl>
                                        <p:attrNameLst>
                                          <p:attrName>ppt_y</p:attrName>
                                        </p:attrNameLst>
                                      </p:cBhvr>
                                      <p:tavLst>
                                        <p:tav tm="0">
                                          <p:val>
                                            <p:strVal val="#ppt_y"/>
                                          </p:val>
                                        </p:tav>
                                        <p:tav tm="100000">
                                          <p:val>
                                            <p:strVal val="#ppt_y"/>
                                          </p:val>
                                        </p:tav>
                                      </p:tavLst>
                                    </p:anim>
                                  </p:childTnLst>
                                </p:cTn>
                              </p:par>
                            </p:childTnLst>
                          </p:cTn>
                        </p:par>
                        <p:par>
                          <p:cTn id="151" fill="hold">
                            <p:stCondLst>
                              <p:cond delay="500"/>
                            </p:stCondLst>
                            <p:childTnLst>
                              <p:par>
                                <p:cTn id="152" presetID="10" presetClass="entr" presetSubtype="0" fill="hold" nodeType="afterEffect">
                                  <p:stCondLst>
                                    <p:cond delay="0"/>
                                  </p:stCondLst>
                                  <p:childTnLst>
                                    <p:set>
                                      <p:cBhvr>
                                        <p:cTn id="153" dur="1" fill="hold">
                                          <p:stCondLst>
                                            <p:cond delay="0"/>
                                          </p:stCondLst>
                                        </p:cTn>
                                        <p:tgtEl>
                                          <p:spTgt spid="34"/>
                                        </p:tgtEl>
                                        <p:attrNameLst>
                                          <p:attrName>style.visibility</p:attrName>
                                        </p:attrNameLst>
                                      </p:cBhvr>
                                      <p:to>
                                        <p:strVal val="visible"/>
                                      </p:to>
                                    </p:set>
                                    <p:animEffect transition="in" filter="fade">
                                      <p:cBhvr>
                                        <p:cTn id="154" dur="500"/>
                                        <p:tgtEl>
                                          <p:spTgt spid="34"/>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xit" presetSubtype="8" fill="hold" grpId="1" nodeType="clickEffect">
                                  <p:stCondLst>
                                    <p:cond delay="0"/>
                                  </p:stCondLst>
                                  <p:childTnLst>
                                    <p:anim calcmode="lin" valueType="num">
                                      <p:cBhvr additive="base">
                                        <p:cTn id="158" dur="500"/>
                                        <p:tgtEl>
                                          <p:spTgt spid="17"/>
                                        </p:tgtEl>
                                        <p:attrNameLst>
                                          <p:attrName>ppt_x</p:attrName>
                                        </p:attrNameLst>
                                      </p:cBhvr>
                                      <p:tavLst>
                                        <p:tav tm="0">
                                          <p:val>
                                            <p:strVal val="ppt_x"/>
                                          </p:val>
                                        </p:tav>
                                        <p:tav tm="100000">
                                          <p:val>
                                            <p:strVal val="0-ppt_w/2"/>
                                          </p:val>
                                        </p:tav>
                                      </p:tavLst>
                                    </p:anim>
                                    <p:anim calcmode="lin" valueType="num">
                                      <p:cBhvr additive="base">
                                        <p:cTn id="159" dur="500"/>
                                        <p:tgtEl>
                                          <p:spTgt spid="17"/>
                                        </p:tgtEl>
                                        <p:attrNameLst>
                                          <p:attrName>ppt_y</p:attrName>
                                        </p:attrNameLst>
                                      </p:cBhvr>
                                      <p:tavLst>
                                        <p:tav tm="0">
                                          <p:val>
                                            <p:strVal val="ppt_y"/>
                                          </p:val>
                                        </p:tav>
                                        <p:tav tm="100000">
                                          <p:val>
                                            <p:strVal val="ppt_y"/>
                                          </p:val>
                                        </p:tav>
                                      </p:tavLst>
                                    </p:anim>
                                    <p:set>
                                      <p:cBhvr>
                                        <p:cTn id="160" dur="1" fill="hold">
                                          <p:stCondLst>
                                            <p:cond delay="499"/>
                                          </p:stCondLst>
                                        </p:cTn>
                                        <p:tgtEl>
                                          <p:spTgt spid="17"/>
                                        </p:tgtEl>
                                        <p:attrNameLst>
                                          <p:attrName>style.visibility</p:attrName>
                                        </p:attrNameLst>
                                      </p:cBhvr>
                                      <p:to>
                                        <p:strVal val="hidden"/>
                                      </p:to>
                                    </p:set>
                                  </p:childTnLst>
                                </p:cTn>
                              </p:par>
                              <p:par>
                                <p:cTn id="161" presetID="2" presetClass="entr" presetSubtype="2" fill="hold" grpId="0" nodeType="withEffect">
                                  <p:stCondLst>
                                    <p:cond delay="0"/>
                                  </p:stCondLst>
                                  <p:childTnLst>
                                    <p:set>
                                      <p:cBhvr>
                                        <p:cTn id="162" dur="1" fill="hold">
                                          <p:stCondLst>
                                            <p:cond delay="0"/>
                                          </p:stCondLst>
                                        </p:cTn>
                                        <p:tgtEl>
                                          <p:spTgt spid="28"/>
                                        </p:tgtEl>
                                        <p:attrNameLst>
                                          <p:attrName>style.visibility</p:attrName>
                                        </p:attrNameLst>
                                      </p:cBhvr>
                                      <p:to>
                                        <p:strVal val="visible"/>
                                      </p:to>
                                    </p:set>
                                    <p:anim calcmode="lin" valueType="num">
                                      <p:cBhvr additive="base">
                                        <p:cTn id="163" dur="500" fill="hold"/>
                                        <p:tgtEl>
                                          <p:spTgt spid="28"/>
                                        </p:tgtEl>
                                        <p:attrNameLst>
                                          <p:attrName>ppt_x</p:attrName>
                                        </p:attrNameLst>
                                      </p:cBhvr>
                                      <p:tavLst>
                                        <p:tav tm="0">
                                          <p:val>
                                            <p:strVal val="1+#ppt_w/2"/>
                                          </p:val>
                                        </p:tav>
                                        <p:tav tm="100000">
                                          <p:val>
                                            <p:strVal val="#ppt_x"/>
                                          </p:val>
                                        </p:tav>
                                      </p:tavLst>
                                    </p:anim>
                                    <p:anim calcmode="lin" valueType="num">
                                      <p:cBhvr additive="base">
                                        <p:cTn id="16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xit" presetSubtype="8" fill="hold" grpId="1" nodeType="clickEffect">
                                  <p:stCondLst>
                                    <p:cond delay="0"/>
                                  </p:stCondLst>
                                  <p:childTnLst>
                                    <p:anim calcmode="lin" valueType="num">
                                      <p:cBhvr additive="base">
                                        <p:cTn id="168" dur="500"/>
                                        <p:tgtEl>
                                          <p:spTgt spid="18"/>
                                        </p:tgtEl>
                                        <p:attrNameLst>
                                          <p:attrName>ppt_x</p:attrName>
                                        </p:attrNameLst>
                                      </p:cBhvr>
                                      <p:tavLst>
                                        <p:tav tm="0">
                                          <p:val>
                                            <p:strVal val="ppt_x"/>
                                          </p:val>
                                        </p:tav>
                                        <p:tav tm="100000">
                                          <p:val>
                                            <p:strVal val="0-ppt_w/2"/>
                                          </p:val>
                                        </p:tav>
                                      </p:tavLst>
                                    </p:anim>
                                    <p:anim calcmode="lin" valueType="num">
                                      <p:cBhvr additive="base">
                                        <p:cTn id="169" dur="500"/>
                                        <p:tgtEl>
                                          <p:spTgt spid="18"/>
                                        </p:tgtEl>
                                        <p:attrNameLst>
                                          <p:attrName>ppt_y</p:attrName>
                                        </p:attrNameLst>
                                      </p:cBhvr>
                                      <p:tavLst>
                                        <p:tav tm="0">
                                          <p:val>
                                            <p:strVal val="ppt_y"/>
                                          </p:val>
                                        </p:tav>
                                        <p:tav tm="100000">
                                          <p:val>
                                            <p:strVal val="ppt_y"/>
                                          </p:val>
                                        </p:tav>
                                      </p:tavLst>
                                    </p:anim>
                                    <p:set>
                                      <p:cBhvr>
                                        <p:cTn id="170" dur="1" fill="hold">
                                          <p:stCondLst>
                                            <p:cond delay="499"/>
                                          </p:stCondLst>
                                        </p:cTn>
                                        <p:tgtEl>
                                          <p:spTgt spid="18"/>
                                        </p:tgtEl>
                                        <p:attrNameLst>
                                          <p:attrName>style.visibility</p:attrName>
                                        </p:attrNameLst>
                                      </p:cBhvr>
                                      <p:to>
                                        <p:strVal val="hidden"/>
                                      </p:to>
                                    </p:set>
                                  </p:childTnLst>
                                </p:cTn>
                              </p:par>
                              <p:par>
                                <p:cTn id="171" presetID="2" presetClass="entr" presetSubtype="2" fill="hold" grpId="0" nodeType="withEffect">
                                  <p:stCondLst>
                                    <p:cond delay="0"/>
                                  </p:stCondLst>
                                  <p:childTnLst>
                                    <p:set>
                                      <p:cBhvr>
                                        <p:cTn id="172" dur="1" fill="hold">
                                          <p:stCondLst>
                                            <p:cond delay="0"/>
                                          </p:stCondLst>
                                        </p:cTn>
                                        <p:tgtEl>
                                          <p:spTgt spid="29"/>
                                        </p:tgtEl>
                                        <p:attrNameLst>
                                          <p:attrName>style.visibility</p:attrName>
                                        </p:attrNameLst>
                                      </p:cBhvr>
                                      <p:to>
                                        <p:strVal val="visible"/>
                                      </p:to>
                                    </p:set>
                                    <p:anim calcmode="lin" valueType="num">
                                      <p:cBhvr additive="base">
                                        <p:cTn id="173" dur="500" fill="hold"/>
                                        <p:tgtEl>
                                          <p:spTgt spid="29"/>
                                        </p:tgtEl>
                                        <p:attrNameLst>
                                          <p:attrName>ppt_x</p:attrName>
                                        </p:attrNameLst>
                                      </p:cBhvr>
                                      <p:tavLst>
                                        <p:tav tm="0">
                                          <p:val>
                                            <p:strVal val="1+#ppt_w/2"/>
                                          </p:val>
                                        </p:tav>
                                        <p:tav tm="100000">
                                          <p:val>
                                            <p:strVal val="#ppt_x"/>
                                          </p:val>
                                        </p:tav>
                                      </p:tavLst>
                                    </p:anim>
                                    <p:anim calcmode="lin" valueType="num">
                                      <p:cBhvr additive="base">
                                        <p:cTn id="174" dur="500" fill="hold"/>
                                        <p:tgtEl>
                                          <p:spTgt spid="29"/>
                                        </p:tgtEl>
                                        <p:attrNameLst>
                                          <p:attrName>ppt_y</p:attrName>
                                        </p:attrNameLst>
                                      </p:cBhvr>
                                      <p:tavLst>
                                        <p:tav tm="0">
                                          <p:val>
                                            <p:strVal val="#ppt_y"/>
                                          </p:val>
                                        </p:tav>
                                        <p:tav tm="100000">
                                          <p:val>
                                            <p:strVal val="#ppt_y"/>
                                          </p:val>
                                        </p:tav>
                                      </p:tavLst>
                                    </p:anim>
                                  </p:childTnLst>
                                </p:cTn>
                              </p:par>
                            </p:childTnLst>
                          </p:cTn>
                        </p:par>
                        <p:par>
                          <p:cTn id="175" fill="hold">
                            <p:stCondLst>
                              <p:cond delay="500"/>
                            </p:stCondLst>
                            <p:childTnLst>
                              <p:par>
                                <p:cTn id="176" presetID="10" presetClass="entr" presetSubtype="0" fill="hold" nodeType="afterEffect">
                                  <p:stCondLst>
                                    <p:cond delay="0"/>
                                  </p:stCondLst>
                                  <p:childTnLst>
                                    <p:set>
                                      <p:cBhvr>
                                        <p:cTn id="177" dur="1" fill="hold">
                                          <p:stCondLst>
                                            <p:cond delay="0"/>
                                          </p:stCondLst>
                                        </p:cTn>
                                        <p:tgtEl>
                                          <p:spTgt spid="35"/>
                                        </p:tgtEl>
                                        <p:attrNameLst>
                                          <p:attrName>style.visibility</p:attrName>
                                        </p:attrNameLst>
                                      </p:cBhvr>
                                      <p:to>
                                        <p:strVal val="visible"/>
                                      </p:to>
                                    </p:set>
                                    <p:animEffect transition="in" filter="fade">
                                      <p:cBhvr>
                                        <p:cTn id="17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6" grpId="0"/>
      <p:bldP spid="16" grpId="1"/>
      <p:bldP spid="17" grpId="0"/>
      <p:bldP spid="17" grpId="1"/>
      <p:bldP spid="18" grpId="0"/>
      <p:bldP spid="18" grpId="1"/>
      <p:bldP spid="19" grpId="0"/>
      <p:bldP spid="20" grpId="0"/>
      <p:bldP spid="21" grpId="0"/>
      <p:bldP spid="22" grpId="0"/>
      <p:bldP spid="23" grpId="0"/>
      <p:bldP spid="24" grpId="0"/>
      <p:bldP spid="26" grpId="0"/>
      <p:bldP spid="27" grpId="0"/>
      <p:bldP spid="28" grpId="0"/>
      <p:bldP spid="2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2" y="762000"/>
            <a:ext cx="9173283" cy="6096000"/>
          </a:xfrm>
          <a:prstGeom prst="rect">
            <a:avLst/>
          </a:prstGeom>
        </p:spPr>
      </p:pic>
      <p:sp>
        <p:nvSpPr>
          <p:cNvPr id="3" name="TextBox 2"/>
          <p:cNvSpPr txBox="1"/>
          <p:nvPr/>
        </p:nvSpPr>
        <p:spPr>
          <a:xfrm>
            <a:off x="6927" y="217184"/>
            <a:ext cx="9116290" cy="461665"/>
          </a:xfrm>
          <a:prstGeom prst="rect">
            <a:avLst/>
          </a:prstGeom>
          <a:noFill/>
        </p:spPr>
        <p:txBody>
          <a:bodyPr wrap="square" rtlCol="0">
            <a:spAutoFit/>
          </a:bodyPr>
          <a:lstStyle/>
          <a:p>
            <a:pPr algn="ctr"/>
            <a:r>
              <a:rPr lang="en-US" sz="2400" b="1" dirty="0" smtClean="0"/>
              <a:t>Low side Fault not Requiring a Clearance on Bank A</a:t>
            </a:r>
            <a:endParaRPr lang="en-US" sz="2400" b="1" dirty="0"/>
          </a:p>
        </p:txBody>
      </p:sp>
      <p:sp>
        <p:nvSpPr>
          <p:cNvPr id="4" name="TextBox 3"/>
          <p:cNvSpPr txBox="1"/>
          <p:nvPr/>
        </p:nvSpPr>
        <p:spPr>
          <a:xfrm>
            <a:off x="129654" y="2370378"/>
            <a:ext cx="3105150" cy="369332"/>
          </a:xfrm>
          <a:prstGeom prst="rect">
            <a:avLst/>
          </a:prstGeom>
          <a:noFill/>
        </p:spPr>
        <p:txBody>
          <a:bodyPr wrap="square" rtlCol="0">
            <a:spAutoFit/>
          </a:bodyPr>
          <a:lstStyle/>
          <a:p>
            <a:r>
              <a:rPr lang="en-US" dirty="0" smtClean="0"/>
              <a:t>Record Relay Targets</a:t>
            </a:r>
            <a:endParaRPr lang="en-US" dirty="0"/>
          </a:p>
        </p:txBody>
      </p:sp>
      <p:sp>
        <p:nvSpPr>
          <p:cNvPr id="5" name="TextBox 4"/>
          <p:cNvSpPr txBox="1"/>
          <p:nvPr/>
        </p:nvSpPr>
        <p:spPr>
          <a:xfrm>
            <a:off x="5257800" y="2510611"/>
            <a:ext cx="3561484" cy="369332"/>
          </a:xfrm>
          <a:prstGeom prst="rect">
            <a:avLst/>
          </a:prstGeom>
          <a:noFill/>
        </p:spPr>
        <p:txBody>
          <a:bodyPr wrap="square" rtlCol="0">
            <a:spAutoFit/>
          </a:bodyPr>
          <a:lstStyle/>
          <a:p>
            <a:r>
              <a:rPr lang="en-US" dirty="0" smtClean="0"/>
              <a:t>Isolate Trouble</a:t>
            </a:r>
            <a:endParaRPr lang="en-US" dirty="0"/>
          </a:p>
        </p:txBody>
      </p:sp>
      <p:sp>
        <p:nvSpPr>
          <p:cNvPr id="6" name="TextBox 5"/>
          <p:cNvSpPr txBox="1"/>
          <p:nvPr/>
        </p:nvSpPr>
        <p:spPr>
          <a:xfrm>
            <a:off x="5257800" y="3090529"/>
            <a:ext cx="3713882" cy="369332"/>
          </a:xfrm>
          <a:prstGeom prst="rect">
            <a:avLst/>
          </a:prstGeom>
          <a:noFill/>
        </p:spPr>
        <p:txBody>
          <a:bodyPr wrap="square" rtlCol="0">
            <a:spAutoFit/>
          </a:bodyPr>
          <a:lstStyle/>
          <a:p>
            <a:r>
              <a:rPr lang="en-US" dirty="0" smtClean="0"/>
              <a:t>Close Trans-</a:t>
            </a:r>
            <a:r>
              <a:rPr lang="en-US" dirty="0" err="1" smtClean="0"/>
              <a:t>Rupter</a:t>
            </a:r>
            <a:r>
              <a:rPr lang="en-US" dirty="0" smtClean="0"/>
              <a:t> 911716</a:t>
            </a:r>
            <a:endParaRPr lang="en-US" dirty="0"/>
          </a:p>
        </p:txBody>
      </p:sp>
      <p:sp>
        <p:nvSpPr>
          <p:cNvPr id="7" name="TextBox 6"/>
          <p:cNvSpPr txBox="1"/>
          <p:nvPr/>
        </p:nvSpPr>
        <p:spPr>
          <a:xfrm>
            <a:off x="5257799" y="3670447"/>
            <a:ext cx="3887067" cy="646331"/>
          </a:xfrm>
          <a:prstGeom prst="rect">
            <a:avLst/>
          </a:prstGeom>
          <a:noFill/>
        </p:spPr>
        <p:txBody>
          <a:bodyPr wrap="square" rtlCol="0">
            <a:spAutoFit/>
          </a:bodyPr>
          <a:lstStyle/>
          <a:p>
            <a:r>
              <a:rPr lang="en-US" dirty="0" smtClean="0"/>
              <a:t>Close disconnect switch 911717 ( Test Bank)</a:t>
            </a:r>
            <a:endParaRPr lang="en-US" dirty="0"/>
          </a:p>
        </p:txBody>
      </p:sp>
      <p:sp>
        <p:nvSpPr>
          <p:cNvPr id="8" name="TextBox 7"/>
          <p:cNvSpPr txBox="1"/>
          <p:nvPr/>
        </p:nvSpPr>
        <p:spPr>
          <a:xfrm>
            <a:off x="5257800" y="4250365"/>
            <a:ext cx="3561484" cy="646331"/>
          </a:xfrm>
          <a:prstGeom prst="rect">
            <a:avLst/>
          </a:prstGeom>
          <a:noFill/>
        </p:spPr>
        <p:txBody>
          <a:bodyPr wrap="square" rtlCol="0">
            <a:spAutoFit/>
          </a:bodyPr>
          <a:lstStyle/>
          <a:p>
            <a:r>
              <a:rPr lang="en-US" dirty="0" smtClean="0"/>
              <a:t>Check 12 </a:t>
            </a:r>
            <a:r>
              <a:rPr lang="en-US" dirty="0" err="1" smtClean="0"/>
              <a:t>Kv</a:t>
            </a:r>
            <a:r>
              <a:rPr lang="en-US" dirty="0" smtClean="0"/>
              <a:t> bus voltage ( If applicable)</a:t>
            </a:r>
            <a:endParaRPr lang="en-US" dirty="0"/>
          </a:p>
        </p:txBody>
      </p:sp>
      <p:sp>
        <p:nvSpPr>
          <p:cNvPr id="9" name="TextBox 8"/>
          <p:cNvSpPr txBox="1"/>
          <p:nvPr/>
        </p:nvSpPr>
        <p:spPr>
          <a:xfrm>
            <a:off x="5257799" y="4830283"/>
            <a:ext cx="2648817" cy="369332"/>
          </a:xfrm>
          <a:prstGeom prst="rect">
            <a:avLst/>
          </a:prstGeom>
          <a:noFill/>
        </p:spPr>
        <p:txBody>
          <a:bodyPr wrap="square" rtlCol="0">
            <a:spAutoFit/>
          </a:bodyPr>
          <a:lstStyle/>
          <a:p>
            <a:r>
              <a:rPr lang="en-US" dirty="0" smtClean="0"/>
              <a:t>Close RLB switch GF079</a:t>
            </a:r>
            <a:endParaRPr lang="en-US" dirty="0"/>
          </a:p>
        </p:txBody>
      </p:sp>
      <p:sp>
        <p:nvSpPr>
          <p:cNvPr id="10" name="TextBox 9"/>
          <p:cNvSpPr txBox="1"/>
          <p:nvPr/>
        </p:nvSpPr>
        <p:spPr>
          <a:xfrm>
            <a:off x="5257799" y="5410200"/>
            <a:ext cx="3020435" cy="646331"/>
          </a:xfrm>
          <a:prstGeom prst="rect">
            <a:avLst/>
          </a:prstGeom>
          <a:noFill/>
        </p:spPr>
        <p:txBody>
          <a:bodyPr wrap="square" rtlCol="0">
            <a:spAutoFit/>
          </a:bodyPr>
          <a:lstStyle/>
          <a:p>
            <a:r>
              <a:rPr lang="en-US" dirty="0" smtClean="0"/>
              <a:t>Notify EMC that bus is energized</a:t>
            </a:r>
            <a:endParaRPr lang="en-US" dirty="0"/>
          </a:p>
        </p:txBody>
      </p:sp>
      <p:sp>
        <p:nvSpPr>
          <p:cNvPr id="11" name="TextBox 10"/>
          <p:cNvSpPr txBox="1"/>
          <p:nvPr/>
        </p:nvSpPr>
        <p:spPr>
          <a:xfrm>
            <a:off x="129654" y="5374943"/>
            <a:ext cx="3409950" cy="369332"/>
          </a:xfrm>
          <a:prstGeom prst="rect">
            <a:avLst/>
          </a:prstGeom>
          <a:noFill/>
        </p:spPr>
        <p:txBody>
          <a:bodyPr wrap="square" rtlCol="0">
            <a:spAutoFit/>
          </a:bodyPr>
          <a:lstStyle/>
          <a:p>
            <a:r>
              <a:rPr lang="en-US" dirty="0" smtClean="0"/>
              <a:t>Open disconnect switch 911717</a:t>
            </a:r>
            <a:endParaRPr lang="en-US" dirty="0"/>
          </a:p>
        </p:txBody>
      </p:sp>
      <p:sp>
        <p:nvSpPr>
          <p:cNvPr id="12" name="TextBox 11"/>
          <p:cNvSpPr txBox="1"/>
          <p:nvPr/>
        </p:nvSpPr>
        <p:spPr>
          <a:xfrm>
            <a:off x="129654" y="4774030"/>
            <a:ext cx="3105150" cy="369332"/>
          </a:xfrm>
          <a:prstGeom prst="rect">
            <a:avLst/>
          </a:prstGeom>
          <a:noFill/>
        </p:spPr>
        <p:txBody>
          <a:bodyPr wrap="square" rtlCol="0">
            <a:spAutoFit/>
          </a:bodyPr>
          <a:lstStyle/>
          <a:p>
            <a:r>
              <a:rPr lang="en-US" dirty="0" smtClean="0"/>
              <a:t>Open RLB GF079</a:t>
            </a:r>
            <a:endParaRPr lang="en-US" dirty="0"/>
          </a:p>
        </p:txBody>
      </p:sp>
      <p:sp>
        <p:nvSpPr>
          <p:cNvPr id="13" name="TextBox 12"/>
          <p:cNvSpPr txBox="1"/>
          <p:nvPr/>
        </p:nvSpPr>
        <p:spPr>
          <a:xfrm>
            <a:off x="129654" y="4173117"/>
            <a:ext cx="3429000" cy="369332"/>
          </a:xfrm>
          <a:prstGeom prst="rect">
            <a:avLst/>
          </a:prstGeom>
          <a:noFill/>
        </p:spPr>
        <p:txBody>
          <a:bodyPr wrap="square" rtlCol="0">
            <a:spAutoFit/>
          </a:bodyPr>
          <a:lstStyle/>
          <a:p>
            <a:r>
              <a:rPr lang="en-US" dirty="0" smtClean="0"/>
              <a:t>Check open Trans-</a:t>
            </a:r>
            <a:r>
              <a:rPr lang="en-US" dirty="0" err="1" smtClean="0"/>
              <a:t>Rupter</a:t>
            </a:r>
            <a:r>
              <a:rPr lang="en-US" dirty="0" smtClean="0"/>
              <a:t> 911716</a:t>
            </a:r>
            <a:endParaRPr lang="en-US" dirty="0"/>
          </a:p>
        </p:txBody>
      </p:sp>
      <p:sp>
        <p:nvSpPr>
          <p:cNvPr id="14" name="TextBox 13"/>
          <p:cNvSpPr txBox="1"/>
          <p:nvPr/>
        </p:nvSpPr>
        <p:spPr>
          <a:xfrm>
            <a:off x="129654" y="3572204"/>
            <a:ext cx="3105150" cy="369332"/>
          </a:xfrm>
          <a:prstGeom prst="rect">
            <a:avLst/>
          </a:prstGeom>
          <a:noFill/>
        </p:spPr>
        <p:txBody>
          <a:bodyPr wrap="square" rtlCol="0">
            <a:spAutoFit/>
          </a:bodyPr>
          <a:lstStyle/>
          <a:p>
            <a:r>
              <a:rPr lang="en-US" dirty="0" smtClean="0"/>
              <a:t>Verify EMC Breakers Open</a:t>
            </a:r>
            <a:endParaRPr lang="en-US" dirty="0"/>
          </a:p>
        </p:txBody>
      </p:sp>
      <p:sp>
        <p:nvSpPr>
          <p:cNvPr id="15" name="TextBox 14"/>
          <p:cNvSpPr txBox="1"/>
          <p:nvPr/>
        </p:nvSpPr>
        <p:spPr>
          <a:xfrm>
            <a:off x="129654" y="2971291"/>
            <a:ext cx="3105150" cy="369332"/>
          </a:xfrm>
          <a:prstGeom prst="rect">
            <a:avLst/>
          </a:prstGeom>
          <a:noFill/>
        </p:spPr>
        <p:txBody>
          <a:bodyPr wrap="square" rtlCol="0">
            <a:spAutoFit/>
          </a:bodyPr>
          <a:lstStyle/>
          <a:p>
            <a:r>
              <a:rPr lang="en-US" dirty="0" smtClean="0"/>
              <a:t>Reset Relay Targets</a:t>
            </a:r>
            <a:endParaRPr lang="en-US" dirty="0"/>
          </a:p>
        </p:txBody>
      </p:sp>
    </p:spTree>
    <p:extLst>
      <p:ext uri="{BB962C8B-B14F-4D97-AF65-F5344CB8AC3E}">
        <p14:creationId xmlns:p14="http://schemas.microsoft.com/office/powerpoint/2010/main" val="1875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lstStyle/>
          <a:p>
            <a:r>
              <a:rPr lang="en-US" dirty="0" smtClean="0"/>
              <a:t>Switching Order Practice</a:t>
            </a:r>
            <a:endParaRPr lang="en-US" dirty="0"/>
          </a:p>
        </p:txBody>
      </p:sp>
      <p:sp>
        <p:nvSpPr>
          <p:cNvPr id="3" name="Content Placeholder 2"/>
          <p:cNvSpPr>
            <a:spLocks noGrp="1"/>
          </p:cNvSpPr>
          <p:nvPr>
            <p:ph idx="1"/>
          </p:nvPr>
        </p:nvSpPr>
        <p:spPr>
          <a:xfrm>
            <a:off x="457200" y="3048000"/>
            <a:ext cx="8229600" cy="3078163"/>
          </a:xfrm>
        </p:spPr>
        <p:txBody>
          <a:bodyPr/>
          <a:lstStyle/>
          <a:p>
            <a:r>
              <a:rPr lang="en-US" dirty="0" smtClean="0"/>
              <a:t>Refer to the printed </a:t>
            </a:r>
            <a:r>
              <a:rPr lang="en-US" dirty="0"/>
              <a:t>S</a:t>
            </a:r>
            <a:r>
              <a:rPr lang="en-US" dirty="0" smtClean="0"/>
              <a:t>witching Orders to complete the following discussion: </a:t>
            </a:r>
            <a:endParaRPr lang="en-US" dirty="0"/>
          </a:p>
        </p:txBody>
      </p:sp>
    </p:spTree>
    <p:extLst>
      <p:ext uri="{BB962C8B-B14F-4D97-AF65-F5344CB8AC3E}">
        <p14:creationId xmlns:p14="http://schemas.microsoft.com/office/powerpoint/2010/main" val="269318796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5080"/>
            <a:ext cx="4267200" cy="6863080"/>
          </a:xfrm>
          <a:prstGeom prst="rect">
            <a:avLst/>
          </a:prstGeom>
        </p:spPr>
      </p:pic>
    </p:spTree>
    <p:extLst>
      <p:ext uri="{BB962C8B-B14F-4D97-AF65-F5344CB8AC3E}">
        <p14:creationId xmlns:p14="http://schemas.microsoft.com/office/powerpoint/2010/main" val="270781782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10545" cy="5791200"/>
          </a:xfrm>
          <a:prstGeom prst="rect">
            <a:avLst/>
          </a:prstGeom>
        </p:spPr>
      </p:pic>
    </p:spTree>
    <p:extLst>
      <p:ext uri="{BB962C8B-B14F-4D97-AF65-F5344CB8AC3E}">
        <p14:creationId xmlns:p14="http://schemas.microsoft.com/office/powerpoint/2010/main" val="189127390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037098"/>
          </a:xfrm>
          <a:prstGeom prst="rect">
            <a:avLst/>
          </a:prstGeom>
        </p:spPr>
      </p:pic>
    </p:spTree>
    <p:extLst>
      <p:ext uri="{BB962C8B-B14F-4D97-AF65-F5344CB8AC3E}">
        <p14:creationId xmlns:p14="http://schemas.microsoft.com/office/powerpoint/2010/main" val="205213447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751196" cy="6858000"/>
          </a:xfrm>
          <a:prstGeom prst="rect">
            <a:avLst/>
          </a:prstGeom>
        </p:spPr>
      </p:pic>
    </p:spTree>
    <p:extLst>
      <p:ext uri="{BB962C8B-B14F-4D97-AF65-F5344CB8AC3E}">
        <p14:creationId xmlns:p14="http://schemas.microsoft.com/office/powerpoint/2010/main" val="1586620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86" y="1191509"/>
            <a:ext cx="7828800" cy="5631632"/>
          </a:xfrm>
          <a:prstGeom prst="rect">
            <a:avLst/>
          </a:prstGeom>
        </p:spPr>
      </p:pic>
      <p:sp>
        <p:nvSpPr>
          <p:cNvPr id="6" name="TextBox 5"/>
          <p:cNvSpPr txBox="1"/>
          <p:nvPr/>
        </p:nvSpPr>
        <p:spPr>
          <a:xfrm>
            <a:off x="1644069" y="960676"/>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134062421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901"/>
            <a:ext cx="9144000" cy="2798197"/>
          </a:xfrm>
          <a:prstGeom prst="rect">
            <a:avLst/>
          </a:prstGeom>
        </p:spPr>
      </p:pic>
    </p:spTree>
    <p:extLst>
      <p:ext uri="{BB962C8B-B14F-4D97-AF65-F5344CB8AC3E}">
        <p14:creationId xmlns:p14="http://schemas.microsoft.com/office/powerpoint/2010/main" val="265828438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3" y="17585"/>
            <a:ext cx="9167567" cy="6840415"/>
          </a:xfrm>
          <a:prstGeom prst="rect">
            <a:avLst/>
          </a:prstGeom>
        </p:spPr>
      </p:pic>
    </p:spTree>
    <p:extLst>
      <p:ext uri="{BB962C8B-B14F-4D97-AF65-F5344CB8AC3E}">
        <p14:creationId xmlns:p14="http://schemas.microsoft.com/office/powerpoint/2010/main" val="3617896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1026" name="Picture 2" descr="C:\Users\jpferguson\Desktop\one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19" y="1600199"/>
            <a:ext cx="7684533" cy="5153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887" y="960676"/>
            <a:ext cx="9116291" cy="461665"/>
          </a:xfrm>
          <a:prstGeom prst="rect">
            <a:avLst/>
          </a:prstGeom>
          <a:noFill/>
        </p:spPr>
        <p:txBody>
          <a:bodyPr wrap="square" rtlCol="0">
            <a:spAutoFit/>
          </a:bodyPr>
          <a:lstStyle/>
          <a:p>
            <a:pPr algn="ctr"/>
            <a:r>
              <a:rPr lang="en-US" sz="2400" dirty="0" smtClean="0"/>
              <a:t>Transmission System Switch Numbers</a:t>
            </a:r>
            <a:endParaRPr lang="en-US" sz="2400" dirty="0"/>
          </a:p>
        </p:txBody>
      </p:sp>
      <p:cxnSp>
        <p:nvCxnSpPr>
          <p:cNvPr id="7" name="Straight Connector 6"/>
          <p:cNvCxnSpPr/>
          <p:nvPr/>
        </p:nvCxnSpPr>
        <p:spPr>
          <a:xfrm>
            <a:off x="2403639" y="2623751"/>
            <a:ext cx="20054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03639" y="2817341"/>
            <a:ext cx="20054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03639" y="2998574"/>
            <a:ext cx="16244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5337089"/>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72200" y="5184689"/>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5032289"/>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72200" y="4891216"/>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72200" y="4748087"/>
            <a:ext cx="1905000" cy="61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4800600" y="2623751"/>
            <a:ext cx="512322"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4800600" y="2990337"/>
            <a:ext cx="512322"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4800600" y="3410465"/>
            <a:ext cx="512322"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6629400" y="5715000"/>
            <a:ext cx="1066799"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8" name="TextBox 1057"/>
          <p:cNvSpPr txBox="1"/>
          <p:nvPr/>
        </p:nvSpPr>
        <p:spPr>
          <a:xfrm>
            <a:off x="6019800" y="1964551"/>
            <a:ext cx="1547218" cy="461665"/>
          </a:xfrm>
          <a:prstGeom prst="rect">
            <a:avLst/>
          </a:prstGeom>
          <a:noFill/>
        </p:spPr>
        <p:txBody>
          <a:bodyPr wrap="none" rtlCol="0">
            <a:spAutoFit/>
          </a:bodyPr>
          <a:lstStyle/>
          <a:p>
            <a:r>
              <a:rPr lang="en-US" sz="2400" dirty="0" smtClean="0"/>
              <a:t>Ex. 166419</a:t>
            </a:r>
            <a:endParaRPr lang="en-US" sz="2400" dirty="0"/>
          </a:p>
        </p:txBody>
      </p:sp>
    </p:spTree>
    <p:extLst>
      <p:ext uri="{BB962C8B-B14F-4D97-AF65-F5344CB8AC3E}">
        <p14:creationId xmlns:p14="http://schemas.microsoft.com/office/powerpoint/2010/main" val="349541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058"/>
                                        </p:tgtEl>
                                        <p:attrNameLst>
                                          <p:attrName>style.visibility</p:attrName>
                                        </p:attrNameLst>
                                      </p:cBhvr>
                                      <p:to>
                                        <p:strVal val="visible"/>
                                      </p:to>
                                    </p:set>
                                    <p:animEffect transition="in" filter="fade">
                                      <p:cBhvr>
                                        <p:cTn id="48" dur="5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10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050" name="Picture 2" descr="C:\Users\jpferguson\Desktop\one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45" y="1524000"/>
            <a:ext cx="8877973" cy="5257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887" y="960676"/>
            <a:ext cx="9116291" cy="461665"/>
          </a:xfrm>
          <a:prstGeom prst="rect">
            <a:avLst/>
          </a:prstGeom>
          <a:noFill/>
        </p:spPr>
        <p:txBody>
          <a:bodyPr wrap="square" rtlCol="0">
            <a:spAutoFit/>
          </a:bodyPr>
          <a:lstStyle/>
          <a:p>
            <a:pPr algn="ctr"/>
            <a:r>
              <a:rPr lang="en-US" sz="2400" dirty="0" smtClean="0"/>
              <a:t>Distribution System Switch Numbers</a:t>
            </a:r>
            <a:endParaRPr lang="en-US" sz="2400" dirty="0"/>
          </a:p>
        </p:txBody>
      </p:sp>
      <p:cxnSp>
        <p:nvCxnSpPr>
          <p:cNvPr id="8" name="Straight Connector 7"/>
          <p:cNvCxnSpPr/>
          <p:nvPr/>
        </p:nvCxnSpPr>
        <p:spPr>
          <a:xfrm>
            <a:off x="585354" y="4495800"/>
            <a:ext cx="20054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5354" y="4648200"/>
            <a:ext cx="20054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5354" y="4800600"/>
            <a:ext cx="16244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53200" y="5486400"/>
            <a:ext cx="91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3200" y="5334000"/>
            <a:ext cx="228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3200" y="5181600"/>
            <a:ext cx="228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p:cNvCxnSpPr/>
          <p:nvPr/>
        </p:nvCxnSpPr>
        <p:spPr>
          <a:xfrm>
            <a:off x="6553200" y="5029200"/>
            <a:ext cx="228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p:cNvCxnSpPr/>
          <p:nvPr/>
        </p:nvCxnSpPr>
        <p:spPr>
          <a:xfrm>
            <a:off x="6553200" y="4876800"/>
            <a:ext cx="228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p:cNvCxnSpPr/>
          <p:nvPr/>
        </p:nvCxnSpPr>
        <p:spPr>
          <a:xfrm>
            <a:off x="6565557" y="4744998"/>
            <a:ext cx="2286000" cy="61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79" name="Oval 2078"/>
          <p:cNvSpPr/>
          <p:nvPr/>
        </p:nvSpPr>
        <p:spPr>
          <a:xfrm>
            <a:off x="2465173" y="4955059"/>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6858000" y="5638800"/>
            <a:ext cx="1676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70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079"/>
                                        </p:tgtEl>
                                        <p:attrNameLst>
                                          <p:attrName>style.visibility</p:attrName>
                                        </p:attrNameLst>
                                      </p:cBhvr>
                                      <p:to>
                                        <p:strVal val="visible"/>
                                      </p:to>
                                    </p:set>
                                    <p:animEffect transition="in" filter="fade">
                                      <p:cBhvr>
                                        <p:cTn id="17" dur="500"/>
                                        <p:tgtEl>
                                          <p:spTgt spid="2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2048"/>
                                        </p:tgtEl>
                                        <p:attrNameLst>
                                          <p:attrName>style.visibility</p:attrName>
                                        </p:attrNameLst>
                                      </p:cBhvr>
                                      <p:to>
                                        <p:strVal val="visible"/>
                                      </p:to>
                                    </p:set>
                                    <p:animEffect transition="in" filter="fade">
                                      <p:cBhvr>
                                        <p:cTn id="31" dur="500"/>
                                        <p:tgtEl>
                                          <p:spTgt spid="2048"/>
                                        </p:tgtEl>
                                      </p:cBhvr>
                                    </p:animEffect>
                                  </p:childTnLst>
                                </p:cTn>
                              </p:par>
                              <p:par>
                                <p:cTn id="32" presetID="10" presetClass="entr" presetSubtype="0" fill="hold" nodeType="with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fade">
                                      <p:cBhvr>
                                        <p:cTn id="34" dur="500"/>
                                        <p:tgtEl>
                                          <p:spTgt spid="2053"/>
                                        </p:tgtEl>
                                      </p:cBhvr>
                                    </p:animEffect>
                                  </p:childTnLst>
                                </p:cTn>
                              </p:par>
                              <p:par>
                                <p:cTn id="35" presetID="10" presetClass="entr" presetSubtype="0" fill="hold" nodeType="withEffect">
                                  <p:stCondLst>
                                    <p:cond delay="0"/>
                                  </p:stCondLst>
                                  <p:childTnLst>
                                    <p:set>
                                      <p:cBhvr>
                                        <p:cTn id="36" dur="1" fill="hold">
                                          <p:stCondLst>
                                            <p:cond delay="0"/>
                                          </p:stCondLst>
                                        </p:cTn>
                                        <p:tgtEl>
                                          <p:spTgt spid="2059"/>
                                        </p:tgtEl>
                                        <p:attrNameLst>
                                          <p:attrName>style.visibility</p:attrName>
                                        </p:attrNameLst>
                                      </p:cBhvr>
                                      <p:to>
                                        <p:strVal val="visible"/>
                                      </p:to>
                                    </p:set>
                                    <p:animEffect transition="in" filter="fade">
                                      <p:cBhvr>
                                        <p:cTn id="37" dur="500"/>
                                        <p:tgtEl>
                                          <p:spTgt spid="205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 grpId="0" animBg="1"/>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Rectangle 5"/>
          <p:cNvSpPr/>
          <p:nvPr/>
        </p:nvSpPr>
        <p:spPr>
          <a:xfrm>
            <a:off x="152400" y="1219200"/>
            <a:ext cx="8915399" cy="707886"/>
          </a:xfrm>
          <a:prstGeom prst="rect">
            <a:avLst/>
          </a:prstGeom>
        </p:spPr>
        <p:txBody>
          <a:bodyPr wrap="square">
            <a:spAutoFit/>
          </a:bodyPr>
          <a:lstStyle/>
          <a:p>
            <a:pPr algn="ctr"/>
            <a:r>
              <a:rPr lang="en-US" sz="4000" b="1" u="sng" dirty="0" smtClean="0"/>
              <a:t>Over View</a:t>
            </a:r>
            <a:endParaRPr lang="en-US" sz="4000" b="1" u="sng" dirty="0"/>
          </a:p>
        </p:txBody>
      </p:sp>
      <p:sp>
        <p:nvSpPr>
          <p:cNvPr id="7" name="Rectangle 6"/>
          <p:cNvSpPr/>
          <p:nvPr/>
        </p:nvSpPr>
        <p:spPr>
          <a:xfrm>
            <a:off x="136510" y="3750778"/>
            <a:ext cx="8915399" cy="461665"/>
          </a:xfrm>
          <a:prstGeom prst="rect">
            <a:avLst/>
          </a:prstGeom>
        </p:spPr>
        <p:txBody>
          <a:bodyPr wrap="square">
            <a:spAutoFit/>
          </a:bodyPr>
          <a:lstStyle/>
          <a:p>
            <a:pPr algn="ctr"/>
            <a:r>
              <a:rPr lang="en-US" sz="2400" b="1" dirty="0" smtClean="0"/>
              <a:t>Zones of Protection</a:t>
            </a:r>
            <a:endParaRPr lang="en-US" sz="2400" b="1" dirty="0"/>
          </a:p>
        </p:txBody>
      </p:sp>
      <p:sp>
        <p:nvSpPr>
          <p:cNvPr id="9" name="Rectangle 8"/>
          <p:cNvSpPr/>
          <p:nvPr/>
        </p:nvSpPr>
        <p:spPr>
          <a:xfrm>
            <a:off x="136510" y="2843489"/>
            <a:ext cx="8915399" cy="461665"/>
          </a:xfrm>
          <a:prstGeom prst="rect">
            <a:avLst/>
          </a:prstGeom>
        </p:spPr>
        <p:txBody>
          <a:bodyPr wrap="square">
            <a:spAutoFit/>
          </a:bodyPr>
          <a:lstStyle/>
          <a:p>
            <a:pPr algn="ctr"/>
            <a:r>
              <a:rPr lang="en-US" sz="2400" b="1" dirty="0" smtClean="0"/>
              <a:t>Equipment</a:t>
            </a:r>
            <a:endParaRPr lang="en-US" sz="2400" b="1" dirty="0"/>
          </a:p>
        </p:txBody>
      </p:sp>
      <p:sp>
        <p:nvSpPr>
          <p:cNvPr id="10" name="Rectangle 9"/>
          <p:cNvSpPr/>
          <p:nvPr/>
        </p:nvSpPr>
        <p:spPr>
          <a:xfrm>
            <a:off x="152400" y="1920159"/>
            <a:ext cx="8915399" cy="461665"/>
          </a:xfrm>
          <a:prstGeom prst="rect">
            <a:avLst/>
          </a:prstGeom>
        </p:spPr>
        <p:txBody>
          <a:bodyPr wrap="square">
            <a:spAutoFit/>
          </a:bodyPr>
          <a:lstStyle/>
          <a:p>
            <a:pPr algn="ctr"/>
            <a:r>
              <a:rPr lang="en-US" sz="2400" b="1" dirty="0" smtClean="0"/>
              <a:t>Safety</a:t>
            </a:r>
            <a:endParaRPr lang="en-US" sz="2400" b="1" dirty="0"/>
          </a:p>
        </p:txBody>
      </p:sp>
      <p:sp>
        <p:nvSpPr>
          <p:cNvPr id="11" name="Rectangle 10"/>
          <p:cNvSpPr/>
          <p:nvPr/>
        </p:nvSpPr>
        <p:spPr>
          <a:xfrm>
            <a:off x="126756" y="4221006"/>
            <a:ext cx="8915399" cy="461665"/>
          </a:xfrm>
          <a:prstGeom prst="rect">
            <a:avLst/>
          </a:prstGeom>
        </p:spPr>
        <p:txBody>
          <a:bodyPr wrap="square">
            <a:spAutoFit/>
          </a:bodyPr>
          <a:lstStyle/>
          <a:p>
            <a:pPr algn="ctr"/>
            <a:r>
              <a:rPr lang="en-US" sz="2400" b="1" dirty="0" smtClean="0"/>
              <a:t>Operating Procedures</a:t>
            </a:r>
            <a:endParaRPr lang="en-US" sz="2400" b="1" dirty="0"/>
          </a:p>
        </p:txBody>
      </p:sp>
      <p:sp>
        <p:nvSpPr>
          <p:cNvPr id="12" name="Rectangle 11"/>
          <p:cNvSpPr/>
          <p:nvPr/>
        </p:nvSpPr>
        <p:spPr>
          <a:xfrm>
            <a:off x="126757" y="3289113"/>
            <a:ext cx="8915399" cy="461665"/>
          </a:xfrm>
          <a:prstGeom prst="rect">
            <a:avLst/>
          </a:prstGeom>
        </p:spPr>
        <p:txBody>
          <a:bodyPr wrap="square">
            <a:spAutoFit/>
          </a:bodyPr>
          <a:lstStyle/>
          <a:p>
            <a:pPr algn="ctr"/>
            <a:r>
              <a:rPr lang="en-US" sz="2400" b="1" dirty="0" smtClean="0"/>
              <a:t>Relays</a:t>
            </a:r>
            <a:endParaRPr lang="en-US" sz="2400" b="1" dirty="0"/>
          </a:p>
        </p:txBody>
      </p:sp>
      <p:sp>
        <p:nvSpPr>
          <p:cNvPr id="13" name="Rectangle 12"/>
          <p:cNvSpPr/>
          <p:nvPr/>
        </p:nvSpPr>
        <p:spPr>
          <a:xfrm>
            <a:off x="156501" y="2381824"/>
            <a:ext cx="8915399" cy="461665"/>
          </a:xfrm>
          <a:prstGeom prst="rect">
            <a:avLst/>
          </a:prstGeom>
        </p:spPr>
        <p:txBody>
          <a:bodyPr wrap="square">
            <a:spAutoFit/>
          </a:bodyPr>
          <a:lstStyle/>
          <a:p>
            <a:pPr algn="ctr"/>
            <a:r>
              <a:rPr lang="en-US" sz="2400" b="1" dirty="0" smtClean="0"/>
              <a:t>System One-Line Diagrams</a:t>
            </a:r>
            <a:endParaRPr lang="en-US" sz="2400" b="1" dirty="0"/>
          </a:p>
        </p:txBody>
      </p:sp>
      <p:sp>
        <p:nvSpPr>
          <p:cNvPr id="15" name="Rectangle 14"/>
          <p:cNvSpPr/>
          <p:nvPr/>
        </p:nvSpPr>
        <p:spPr>
          <a:xfrm>
            <a:off x="156501" y="4698896"/>
            <a:ext cx="8885654" cy="461665"/>
          </a:xfrm>
          <a:prstGeom prst="rect">
            <a:avLst/>
          </a:prstGeom>
        </p:spPr>
        <p:txBody>
          <a:bodyPr wrap="square">
            <a:spAutoFit/>
          </a:bodyPr>
          <a:lstStyle/>
          <a:p>
            <a:pPr algn="ctr"/>
            <a:r>
              <a:rPr lang="en-US" sz="2400" b="1" dirty="0" smtClean="0"/>
              <a:t>Trouble</a:t>
            </a:r>
            <a:endParaRPr lang="en-US" sz="2400" b="1" dirty="0"/>
          </a:p>
        </p:txBody>
      </p:sp>
      <p:sp>
        <p:nvSpPr>
          <p:cNvPr id="16" name="Rectangle 15"/>
          <p:cNvSpPr/>
          <p:nvPr/>
        </p:nvSpPr>
        <p:spPr>
          <a:xfrm>
            <a:off x="156501" y="5160561"/>
            <a:ext cx="8885655" cy="461665"/>
          </a:xfrm>
          <a:prstGeom prst="rect">
            <a:avLst/>
          </a:prstGeom>
        </p:spPr>
        <p:txBody>
          <a:bodyPr wrap="square">
            <a:spAutoFit/>
          </a:bodyPr>
          <a:lstStyle/>
          <a:p>
            <a:pPr algn="ctr"/>
            <a:r>
              <a:rPr lang="en-US" sz="2400" b="1" dirty="0" smtClean="0"/>
              <a:t>Switching Orders</a:t>
            </a:r>
            <a:endParaRPr lang="en-US" sz="2400" b="1" dirty="0"/>
          </a:p>
        </p:txBody>
      </p:sp>
    </p:spTree>
    <p:extLst>
      <p:ext uri="{BB962C8B-B14F-4D97-AF65-F5344CB8AC3E}">
        <p14:creationId xmlns:p14="http://schemas.microsoft.com/office/powerpoint/2010/main" val="2710914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3074" name="Picture 2" descr="C:\Users\jpferguson\Desktop\onelin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143000"/>
            <a:ext cx="9116291" cy="55786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3878658"/>
            <a:ext cx="2514600" cy="1477328"/>
          </a:xfrm>
          <a:prstGeom prst="rect">
            <a:avLst/>
          </a:prstGeom>
          <a:noFill/>
        </p:spPr>
        <p:txBody>
          <a:bodyPr wrap="square" rtlCol="0">
            <a:spAutoFit/>
          </a:bodyPr>
          <a:lstStyle/>
          <a:p>
            <a:pPr algn="ctr"/>
            <a:r>
              <a:rPr lang="en-US" dirty="0" smtClean="0"/>
              <a:t>1. Refers to other one line diagrams . Substation at </a:t>
            </a:r>
          </a:p>
          <a:p>
            <a:pPr algn="ctr"/>
            <a:r>
              <a:rPr lang="en-US" dirty="0" smtClean="0"/>
              <a:t>the end of the line and all stations in between.</a:t>
            </a:r>
            <a:endParaRPr lang="en-US" dirty="0"/>
          </a:p>
        </p:txBody>
      </p:sp>
      <p:sp>
        <p:nvSpPr>
          <p:cNvPr id="7" name="TextBox 6"/>
          <p:cNvSpPr txBox="1"/>
          <p:nvPr/>
        </p:nvSpPr>
        <p:spPr>
          <a:xfrm>
            <a:off x="228600" y="3884427"/>
            <a:ext cx="2514600" cy="646331"/>
          </a:xfrm>
          <a:prstGeom prst="rect">
            <a:avLst/>
          </a:prstGeom>
          <a:noFill/>
        </p:spPr>
        <p:txBody>
          <a:bodyPr wrap="square" rtlCol="0">
            <a:spAutoFit/>
          </a:bodyPr>
          <a:lstStyle/>
          <a:p>
            <a:pPr algn="ctr"/>
            <a:r>
              <a:rPr lang="en-US" dirty="0" smtClean="0"/>
              <a:t>    2. Breaker numbers at the remote end of a line.</a:t>
            </a:r>
            <a:endParaRPr lang="en-US" dirty="0"/>
          </a:p>
        </p:txBody>
      </p:sp>
      <p:sp>
        <p:nvSpPr>
          <p:cNvPr id="8" name="TextBox 7"/>
          <p:cNvSpPr txBox="1"/>
          <p:nvPr/>
        </p:nvSpPr>
        <p:spPr>
          <a:xfrm>
            <a:off x="6172200" y="2804872"/>
            <a:ext cx="2514600" cy="923330"/>
          </a:xfrm>
          <a:prstGeom prst="rect">
            <a:avLst/>
          </a:prstGeom>
          <a:noFill/>
        </p:spPr>
        <p:txBody>
          <a:bodyPr wrap="square" rtlCol="0">
            <a:spAutoFit/>
          </a:bodyPr>
          <a:lstStyle/>
          <a:p>
            <a:pPr algn="ctr"/>
            <a:r>
              <a:rPr lang="en-US" dirty="0"/>
              <a:t>3</a:t>
            </a:r>
            <a:r>
              <a:rPr lang="en-US" dirty="0" smtClean="0"/>
              <a:t>. Most recent revision and initials of person responsible.</a:t>
            </a:r>
            <a:endParaRPr lang="en-US" dirty="0"/>
          </a:p>
        </p:txBody>
      </p:sp>
      <p:sp>
        <p:nvSpPr>
          <p:cNvPr id="9" name="TextBox 8"/>
          <p:cNvSpPr txBox="1"/>
          <p:nvPr/>
        </p:nvSpPr>
        <p:spPr>
          <a:xfrm>
            <a:off x="6019800" y="2804872"/>
            <a:ext cx="2514600" cy="646331"/>
          </a:xfrm>
          <a:prstGeom prst="rect">
            <a:avLst/>
          </a:prstGeom>
          <a:noFill/>
        </p:spPr>
        <p:txBody>
          <a:bodyPr wrap="square" rtlCol="0">
            <a:spAutoFit/>
          </a:bodyPr>
          <a:lstStyle/>
          <a:p>
            <a:pPr algn="ctr"/>
            <a:r>
              <a:rPr lang="en-US" dirty="0"/>
              <a:t>4</a:t>
            </a:r>
            <a:r>
              <a:rPr lang="en-US" dirty="0" smtClean="0"/>
              <a:t>. One line diagram sheet number</a:t>
            </a:r>
            <a:endParaRPr lang="en-US" dirty="0"/>
          </a:p>
        </p:txBody>
      </p:sp>
      <p:sp>
        <p:nvSpPr>
          <p:cNvPr id="2" name="Oval 1"/>
          <p:cNvSpPr/>
          <p:nvPr/>
        </p:nvSpPr>
        <p:spPr>
          <a:xfrm>
            <a:off x="495298" y="1870363"/>
            <a:ext cx="31172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84907" y="1537842"/>
            <a:ext cx="31172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435514" y="5426757"/>
            <a:ext cx="31172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098071" y="5127362"/>
            <a:ext cx="31172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332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2" grpId="0" animBg="1"/>
      <p:bldP spid="2" grpId="1" animBg="1"/>
      <p:bldP spid="10" grpId="0" animBg="1"/>
      <p:bldP spid="10" grpId="1" animBg="1"/>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4098" name="Picture 2" descr="C:\Users\jpferguson\Desktop\onelin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05" y="1447800"/>
            <a:ext cx="7902948" cy="5253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887" y="960676"/>
            <a:ext cx="9116291" cy="461665"/>
          </a:xfrm>
          <a:prstGeom prst="rect">
            <a:avLst/>
          </a:prstGeom>
          <a:noFill/>
        </p:spPr>
        <p:txBody>
          <a:bodyPr wrap="square" rtlCol="0">
            <a:spAutoFit/>
          </a:bodyPr>
          <a:lstStyle/>
          <a:p>
            <a:pPr algn="ctr"/>
            <a:r>
              <a:rPr lang="en-US" sz="2400" dirty="0" smtClean="0"/>
              <a:t>Number Procedure for Transformers and Buses </a:t>
            </a:r>
            <a:endParaRPr lang="en-US" sz="2400" dirty="0"/>
          </a:p>
        </p:txBody>
      </p:sp>
      <p:sp>
        <p:nvSpPr>
          <p:cNvPr id="7" name="TextBox 6"/>
          <p:cNvSpPr txBox="1"/>
          <p:nvPr/>
        </p:nvSpPr>
        <p:spPr>
          <a:xfrm>
            <a:off x="6477000" y="2146072"/>
            <a:ext cx="1752600" cy="830997"/>
          </a:xfrm>
          <a:prstGeom prst="rect">
            <a:avLst/>
          </a:prstGeom>
          <a:noFill/>
        </p:spPr>
        <p:txBody>
          <a:bodyPr wrap="square" rtlCol="0">
            <a:spAutoFit/>
          </a:bodyPr>
          <a:lstStyle/>
          <a:p>
            <a:pPr algn="ctr"/>
            <a:r>
              <a:rPr lang="en-US" sz="2400" dirty="0" smtClean="0">
                <a:solidFill>
                  <a:srgbClr val="FF0000"/>
                </a:solidFill>
              </a:rPr>
              <a:t>Transformer Banks</a:t>
            </a:r>
            <a:endParaRPr lang="en-US" sz="2400" dirty="0">
              <a:solidFill>
                <a:srgbClr val="FF0000"/>
              </a:solidFill>
            </a:endParaRPr>
          </a:p>
        </p:txBody>
      </p:sp>
      <p:sp>
        <p:nvSpPr>
          <p:cNvPr id="8" name="Oval 7"/>
          <p:cNvSpPr/>
          <p:nvPr/>
        </p:nvSpPr>
        <p:spPr>
          <a:xfrm>
            <a:off x="2057400" y="31242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619816" y="30861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38200" y="4495800"/>
            <a:ext cx="1676400" cy="461665"/>
          </a:xfrm>
          <a:prstGeom prst="rect">
            <a:avLst/>
          </a:prstGeom>
          <a:noFill/>
        </p:spPr>
        <p:txBody>
          <a:bodyPr wrap="square" rtlCol="0">
            <a:spAutoFit/>
          </a:bodyPr>
          <a:lstStyle/>
          <a:p>
            <a:pPr algn="ctr"/>
            <a:r>
              <a:rPr lang="en-US" sz="2400" dirty="0" smtClean="0">
                <a:solidFill>
                  <a:srgbClr val="FF0000"/>
                </a:solidFill>
              </a:rPr>
              <a:t>Buses</a:t>
            </a:r>
            <a:endParaRPr lang="en-US" sz="2400" dirty="0">
              <a:solidFill>
                <a:srgbClr val="FF0000"/>
              </a:solidFill>
            </a:endParaRPr>
          </a:p>
        </p:txBody>
      </p:sp>
      <p:sp>
        <p:nvSpPr>
          <p:cNvPr id="12" name="Oval 11"/>
          <p:cNvSpPr/>
          <p:nvPr/>
        </p:nvSpPr>
        <p:spPr>
          <a:xfrm>
            <a:off x="2045043" y="369467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930080" y="3635821"/>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2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9" grpId="0" animBg="1"/>
      <p:bldP spid="9" grpId="1" animBg="1"/>
      <p:bldP spid="11" grpId="0"/>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090" y="2819400"/>
            <a:ext cx="7391400" cy="2546876"/>
          </a:xfrm>
          <a:prstGeom prst="rect">
            <a:avLst/>
          </a:prstGeom>
        </p:spPr>
      </p:pic>
      <p:sp>
        <p:nvSpPr>
          <p:cNvPr id="3" name="TextBox 2"/>
          <p:cNvSpPr txBox="1"/>
          <p:nvPr/>
        </p:nvSpPr>
        <p:spPr>
          <a:xfrm>
            <a:off x="1" y="1143000"/>
            <a:ext cx="9144000" cy="1200329"/>
          </a:xfrm>
          <a:prstGeom prst="rect">
            <a:avLst/>
          </a:prstGeom>
          <a:noFill/>
        </p:spPr>
        <p:txBody>
          <a:bodyPr wrap="square" rtlCol="0">
            <a:spAutoFit/>
          </a:bodyPr>
          <a:lstStyle/>
          <a:p>
            <a:pPr algn="ctr"/>
            <a:r>
              <a:rPr lang="en-US" sz="2400" b="1" dirty="0" smtClean="0"/>
              <a:t>When reviewing a one-line diagram the “L” indicates the </a:t>
            </a:r>
          </a:p>
          <a:p>
            <a:pPr algn="ctr"/>
            <a:r>
              <a:rPr lang="en-US" sz="2400" b="1" dirty="0"/>
              <a:t>s</a:t>
            </a:r>
            <a:r>
              <a:rPr lang="en-US" sz="2400" b="1" dirty="0" smtClean="0"/>
              <a:t>witch is located outside the substation and is located on </a:t>
            </a:r>
          </a:p>
          <a:p>
            <a:pPr algn="ctr"/>
            <a:r>
              <a:rPr lang="en-US" sz="2400" b="1" dirty="0" smtClean="0"/>
              <a:t>the transmission line. (T/F)</a:t>
            </a:r>
            <a:endParaRPr lang="en-US" sz="2400" b="1" dirty="0"/>
          </a:p>
        </p:txBody>
      </p:sp>
      <p:sp>
        <p:nvSpPr>
          <p:cNvPr id="6" name="TextBox 5"/>
          <p:cNvSpPr txBox="1"/>
          <p:nvPr/>
        </p:nvSpPr>
        <p:spPr>
          <a:xfrm>
            <a:off x="27709" y="5366276"/>
            <a:ext cx="9040091" cy="707886"/>
          </a:xfrm>
          <a:prstGeom prst="rect">
            <a:avLst/>
          </a:prstGeom>
          <a:noFill/>
        </p:spPr>
        <p:txBody>
          <a:bodyPr wrap="square" rtlCol="0">
            <a:spAutoFit/>
          </a:bodyPr>
          <a:lstStyle/>
          <a:p>
            <a:pPr algn="ctr"/>
            <a:r>
              <a:rPr lang="en-US" sz="4000" dirty="0" smtClean="0"/>
              <a:t>True</a:t>
            </a:r>
            <a:endParaRPr lang="en-US" sz="4000" dirty="0"/>
          </a:p>
        </p:txBody>
      </p:sp>
      <p:sp>
        <p:nvSpPr>
          <p:cNvPr id="11" name="Oval 10"/>
          <p:cNvSpPr/>
          <p:nvPr/>
        </p:nvSpPr>
        <p:spPr>
          <a:xfrm>
            <a:off x="819141" y="2849696"/>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836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295400"/>
            <a:ext cx="9144000" cy="1200329"/>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The 500 KV, 230 KV, and 115 KV lines are tied together to makeup the network part of the system </a:t>
            </a:r>
          </a:p>
          <a:p>
            <a:pPr algn="ctr"/>
            <a:r>
              <a:rPr lang="en-US" sz="2400" b="1" dirty="0">
                <a:latin typeface="Book Antiqua" pitchFamily="18" charset="0"/>
                <a:cs typeface="Calibri" pitchFamily="34" charset="0"/>
              </a:rPr>
              <a:t>a</a:t>
            </a:r>
            <a:r>
              <a:rPr lang="en-US" sz="2400" b="1" dirty="0" smtClean="0">
                <a:latin typeface="Book Antiqua" pitchFamily="18" charset="0"/>
                <a:cs typeface="Calibri" pitchFamily="34" charset="0"/>
              </a:rPr>
              <a:t>nd all other voltages are considered Radial. (T/F) </a:t>
            </a:r>
            <a:endParaRPr lang="en-US" sz="2400" b="1" dirty="0">
              <a:latin typeface="Book Antiqua" pitchFamily="18" charset="0"/>
              <a:cs typeface="Calibri" pitchFamily="34" charset="0"/>
            </a:endParaRPr>
          </a:p>
        </p:txBody>
      </p:sp>
      <p:sp>
        <p:nvSpPr>
          <p:cNvPr id="9" name="TextBox 8"/>
          <p:cNvSpPr txBox="1"/>
          <p:nvPr/>
        </p:nvSpPr>
        <p:spPr>
          <a:xfrm>
            <a:off x="114300" y="5181600"/>
            <a:ext cx="8915400" cy="707886"/>
          </a:xfrm>
          <a:prstGeom prst="rect">
            <a:avLst/>
          </a:prstGeom>
          <a:noFill/>
        </p:spPr>
        <p:txBody>
          <a:bodyPr wrap="square" rtlCol="0">
            <a:spAutoFit/>
          </a:bodyPr>
          <a:lstStyle/>
          <a:p>
            <a:pPr algn="ctr"/>
            <a:r>
              <a:rPr lang="en-US" sz="4000" dirty="0" smtClean="0">
                <a:latin typeface="Book Antiqua" pitchFamily="18" charset="0"/>
              </a:rPr>
              <a:t>True</a:t>
            </a:r>
            <a:endParaRPr lang="en-US" sz="4000" dirty="0">
              <a:latin typeface="Book Antiqua"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517" y="3352800"/>
            <a:ext cx="3488965" cy="1190161"/>
          </a:xfrm>
          <a:prstGeom prst="rect">
            <a:avLst/>
          </a:prstGeom>
        </p:spPr>
      </p:pic>
    </p:spTree>
    <p:extLst>
      <p:ext uri="{BB962C8B-B14F-4D97-AF65-F5344CB8AC3E}">
        <p14:creationId xmlns:p14="http://schemas.microsoft.com/office/powerpoint/2010/main" val="362338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5" y="1219200"/>
            <a:ext cx="9130145"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On a radial system, the power flows from one </a:t>
            </a:r>
          </a:p>
          <a:p>
            <a:pPr algn="ctr"/>
            <a:r>
              <a:rPr lang="en-US" sz="2400" b="1" dirty="0" smtClean="0">
                <a:latin typeface="Book Antiqua" pitchFamily="18" charset="0"/>
                <a:cs typeface="Calibri" pitchFamily="34" charset="0"/>
              </a:rPr>
              <a:t>source to the load . (T/F) </a:t>
            </a:r>
            <a:endParaRPr lang="en-US" sz="2400" b="1" dirty="0">
              <a:latin typeface="Book Antiqua" pitchFamily="18" charset="0"/>
              <a:cs typeface="Calibri" pitchFamily="34" charset="0"/>
            </a:endParaRPr>
          </a:p>
        </p:txBody>
      </p:sp>
      <p:sp>
        <p:nvSpPr>
          <p:cNvPr id="9" name="TextBox 8"/>
          <p:cNvSpPr txBox="1"/>
          <p:nvPr/>
        </p:nvSpPr>
        <p:spPr>
          <a:xfrm>
            <a:off x="4800600" y="3429000"/>
            <a:ext cx="3886200" cy="707886"/>
          </a:xfrm>
          <a:prstGeom prst="rect">
            <a:avLst/>
          </a:prstGeom>
          <a:noFill/>
        </p:spPr>
        <p:txBody>
          <a:bodyPr wrap="square" rtlCol="0">
            <a:spAutoFit/>
          </a:bodyPr>
          <a:lstStyle/>
          <a:p>
            <a:pPr algn="ctr"/>
            <a:r>
              <a:rPr lang="en-US" sz="4000" dirty="0" smtClean="0">
                <a:latin typeface="Book Antiqua" pitchFamily="18" charset="0"/>
              </a:rPr>
              <a:t>True</a:t>
            </a:r>
            <a:endParaRPr lang="en-US" sz="4000"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743200"/>
            <a:ext cx="4371975" cy="3286125"/>
          </a:xfrm>
          <a:prstGeom prst="rect">
            <a:avLst/>
          </a:prstGeom>
        </p:spPr>
      </p:pic>
    </p:spTree>
    <p:extLst>
      <p:ext uri="{BB962C8B-B14F-4D97-AF65-F5344CB8AC3E}">
        <p14:creationId xmlns:p14="http://schemas.microsoft.com/office/powerpoint/2010/main" val="333416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0" name="TextBox 9"/>
          <p:cNvSpPr txBox="1"/>
          <p:nvPr/>
        </p:nvSpPr>
        <p:spPr>
          <a:xfrm>
            <a:off x="0" y="1676400"/>
            <a:ext cx="9144000" cy="1077218"/>
          </a:xfrm>
          <a:prstGeom prst="rect">
            <a:avLst/>
          </a:prstGeom>
          <a:noFill/>
        </p:spPr>
        <p:txBody>
          <a:bodyPr wrap="square" rtlCol="0">
            <a:spAutoFit/>
          </a:bodyPr>
          <a:lstStyle/>
          <a:p>
            <a:pPr algn="ctr"/>
            <a:r>
              <a:rPr lang="en-US" sz="2400" b="1" dirty="0" smtClean="0"/>
              <a:t>A transmission switch number consists of ______ digits.</a:t>
            </a:r>
          </a:p>
          <a:p>
            <a:endParaRPr lang="en-US" sz="2000" b="1" dirty="0"/>
          </a:p>
          <a:p>
            <a:r>
              <a:rPr lang="en-US" sz="2000" b="1" dirty="0" smtClean="0"/>
              <a:t>	</a:t>
            </a:r>
            <a:endParaRPr lang="en-US" sz="2000" b="1" dirty="0"/>
          </a:p>
        </p:txBody>
      </p:sp>
      <p:sp>
        <p:nvSpPr>
          <p:cNvPr id="8" name="TextBox 7"/>
          <p:cNvSpPr txBox="1"/>
          <p:nvPr/>
        </p:nvSpPr>
        <p:spPr>
          <a:xfrm>
            <a:off x="228600" y="2895600"/>
            <a:ext cx="3657600" cy="1384995"/>
          </a:xfrm>
          <a:prstGeom prst="rect">
            <a:avLst/>
          </a:prstGeom>
          <a:noFill/>
          <a:ln>
            <a:solidFill>
              <a:schemeClr val="tx1"/>
            </a:solidFill>
          </a:ln>
        </p:spPr>
        <p:txBody>
          <a:bodyPr wrap="square" rtlCol="0">
            <a:spAutoFit/>
          </a:bodyPr>
          <a:lstStyle/>
          <a:p>
            <a:r>
              <a:rPr lang="en-US" sz="2800" dirty="0" smtClean="0"/>
              <a:t>A transmission switch number has 6 digits, black on white.</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692063"/>
            <a:ext cx="4812706" cy="3340100"/>
          </a:xfrm>
          <a:prstGeom prst="rect">
            <a:avLst/>
          </a:prstGeom>
        </p:spPr>
      </p:pic>
    </p:spTree>
    <p:extLst>
      <p:ext uri="{BB962C8B-B14F-4D97-AF65-F5344CB8AC3E}">
        <p14:creationId xmlns:p14="http://schemas.microsoft.com/office/powerpoint/2010/main" val="36815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219200"/>
            <a:ext cx="9116291" cy="1200329"/>
          </a:xfrm>
          <a:prstGeom prst="rect">
            <a:avLst/>
          </a:prstGeom>
          <a:noFill/>
        </p:spPr>
        <p:txBody>
          <a:bodyPr wrap="square" rtlCol="0">
            <a:spAutoFit/>
          </a:bodyPr>
          <a:lstStyle/>
          <a:p>
            <a:pPr algn="ctr"/>
            <a:r>
              <a:rPr lang="en-US" sz="2400" b="1" dirty="0" smtClean="0"/>
              <a:t>Switch numbers for 25KV and below consist of a one-letter </a:t>
            </a:r>
          </a:p>
          <a:p>
            <a:pPr algn="ctr"/>
            <a:r>
              <a:rPr lang="en-US" sz="2400" b="1" dirty="0" smtClean="0"/>
              <a:t>prefix and four digits  or two-letter prefix and three digits </a:t>
            </a:r>
          </a:p>
          <a:p>
            <a:pPr algn="ctr"/>
            <a:r>
              <a:rPr lang="en-US" sz="2400" b="1" dirty="0" smtClean="0"/>
              <a:t>of which are white on a red background. (T/F) </a:t>
            </a:r>
            <a:endParaRPr lang="en-US" sz="2400" b="1" dirty="0"/>
          </a:p>
        </p:txBody>
      </p:sp>
      <p:sp>
        <p:nvSpPr>
          <p:cNvPr id="3" name="TextBox 2"/>
          <p:cNvSpPr txBox="1"/>
          <p:nvPr/>
        </p:nvSpPr>
        <p:spPr>
          <a:xfrm>
            <a:off x="4559719" y="4365835"/>
            <a:ext cx="3429000"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048000"/>
            <a:ext cx="3166752" cy="3034658"/>
          </a:xfrm>
          <a:prstGeom prst="rect">
            <a:avLst/>
          </a:prstGeom>
        </p:spPr>
      </p:pic>
    </p:spTree>
    <p:extLst>
      <p:ext uri="{BB962C8B-B14F-4D97-AF65-F5344CB8AC3E}">
        <p14:creationId xmlns:p14="http://schemas.microsoft.com/office/powerpoint/2010/main" val="40556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lt">
                                    <p:tmPct val="0"/>
                                  </p:iterate>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28" presetClass="emph" presetSubtype="0" fill="hold" grpId="1" nodeType="withEffect">
                                  <p:stCondLst>
                                    <p:cond delay="0"/>
                                  </p:stCondLst>
                                  <p:iterate type="lt">
                                    <p:tmPct val="10000"/>
                                  </p:iterate>
                                  <p:childTnLst>
                                    <p:animClr clrSpc="rgb" dir="cw">
                                      <p:cBhvr override="childStyle">
                                        <p:cTn id="28" dur="500" fill="hold"/>
                                        <p:tgtEl>
                                          <p:spTgt spid="3"/>
                                        </p:tgtEl>
                                        <p:attrNameLst>
                                          <p:attrName>style.color</p:attrName>
                                        </p:attrNameLst>
                                      </p:cBhvr>
                                      <p:to>
                                        <a:srgbClr val="000000"/>
                                      </p:to>
                                    </p:animClr>
                                    <p:animClr clrSpc="rgb" dir="cw">
                                      <p:cBhvr>
                                        <p:cTn id="29" dur="500" fill="hold"/>
                                        <p:tgtEl>
                                          <p:spTgt spid="3"/>
                                        </p:tgtEl>
                                        <p:attrNameLst>
                                          <p:attrName>fillcolor</p:attrName>
                                        </p:attrNameLst>
                                      </p:cBhvr>
                                      <p:to>
                                        <a:srgbClr val="000000"/>
                                      </p:to>
                                    </p:animClr>
                                    <p:set>
                                      <p:cBhvr>
                                        <p:cTn id="30" dur="500" fill="hold"/>
                                        <p:tgtEl>
                                          <p:spTgt spid="3"/>
                                        </p:tgtEl>
                                        <p:attrNameLst>
                                          <p:attrName>fill.type</p:attrName>
                                        </p:attrNameLst>
                                      </p:cBhvr>
                                      <p:to>
                                        <p:strVal val="solid"/>
                                      </p:to>
                                    </p:set>
                                    <p:anim to="1.5" calcmode="lin" valueType="num">
                                      <p:cBhvr override="childStyle">
                                        <p:cTn id="31" dur="500" fill="hold"/>
                                        <p:tgtEl>
                                          <p:spTgt spid="3"/>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7" name="TextBox 6"/>
          <p:cNvSpPr txBox="1"/>
          <p:nvPr/>
        </p:nvSpPr>
        <p:spPr>
          <a:xfrm>
            <a:off x="0" y="1447800"/>
            <a:ext cx="9116290" cy="461665"/>
          </a:xfrm>
          <a:prstGeom prst="rect">
            <a:avLst/>
          </a:prstGeom>
          <a:noFill/>
        </p:spPr>
        <p:txBody>
          <a:bodyPr wrap="square" rtlCol="0">
            <a:spAutoFit/>
          </a:bodyPr>
          <a:lstStyle/>
          <a:p>
            <a:pPr algn="ctr"/>
            <a:r>
              <a:rPr lang="en-US" sz="2400" b="1" dirty="0" smtClean="0"/>
              <a:t>What type of switch is switch number 717315?</a:t>
            </a:r>
            <a:endParaRPr lang="en-US" sz="2400" b="1" dirty="0"/>
          </a:p>
        </p:txBody>
      </p:sp>
      <p:sp>
        <p:nvSpPr>
          <p:cNvPr id="9" name="TextBox 8"/>
          <p:cNvSpPr txBox="1"/>
          <p:nvPr/>
        </p:nvSpPr>
        <p:spPr>
          <a:xfrm>
            <a:off x="5966179" y="2667000"/>
            <a:ext cx="2457083" cy="461665"/>
          </a:xfrm>
          <a:prstGeom prst="rect">
            <a:avLst/>
          </a:prstGeom>
          <a:noFill/>
        </p:spPr>
        <p:txBody>
          <a:bodyPr wrap="none" rtlCol="0">
            <a:spAutoFit/>
          </a:bodyPr>
          <a:lstStyle/>
          <a:p>
            <a:r>
              <a:rPr lang="en-US" sz="2400" dirty="0" smtClean="0"/>
              <a:t>Source disconnect</a:t>
            </a:r>
            <a:endParaRPr lang="en-US" sz="2400" dirty="0"/>
          </a:p>
        </p:txBody>
      </p:sp>
      <p:sp>
        <p:nvSpPr>
          <p:cNvPr id="10" name="TextBox 9"/>
          <p:cNvSpPr txBox="1"/>
          <p:nvPr/>
        </p:nvSpPr>
        <p:spPr>
          <a:xfrm>
            <a:off x="5966179" y="3280489"/>
            <a:ext cx="2233945" cy="461665"/>
          </a:xfrm>
          <a:prstGeom prst="rect">
            <a:avLst/>
          </a:prstGeom>
          <a:noFill/>
        </p:spPr>
        <p:txBody>
          <a:bodyPr wrap="none" rtlCol="0">
            <a:spAutoFit/>
          </a:bodyPr>
          <a:lstStyle/>
          <a:p>
            <a:r>
              <a:rPr lang="en-US" sz="2400" dirty="0" smtClean="0"/>
              <a:t>Load Disconnect</a:t>
            </a:r>
            <a:endParaRPr lang="en-US" sz="2400" dirty="0"/>
          </a:p>
        </p:txBody>
      </p:sp>
      <p:sp>
        <p:nvSpPr>
          <p:cNvPr id="11" name="TextBox 10"/>
          <p:cNvSpPr txBox="1"/>
          <p:nvPr/>
        </p:nvSpPr>
        <p:spPr>
          <a:xfrm>
            <a:off x="5966179" y="3893978"/>
            <a:ext cx="3025421" cy="830997"/>
          </a:xfrm>
          <a:prstGeom prst="rect">
            <a:avLst/>
          </a:prstGeom>
          <a:noFill/>
        </p:spPr>
        <p:txBody>
          <a:bodyPr wrap="square" rtlCol="0">
            <a:spAutoFit/>
          </a:bodyPr>
          <a:lstStyle/>
          <a:p>
            <a:r>
              <a:rPr lang="en-US" sz="2400" dirty="0" smtClean="0"/>
              <a:t>By-Pass or Transfer Switch</a:t>
            </a:r>
            <a:endParaRPr lang="en-US" sz="24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05334"/>
            <a:ext cx="5486399" cy="3743585"/>
          </a:xfrm>
          <a:prstGeom prst="rect">
            <a:avLst/>
          </a:prstGeom>
        </p:spPr>
      </p:pic>
      <p:sp>
        <p:nvSpPr>
          <p:cNvPr id="2" name="TextBox 1"/>
          <p:cNvSpPr txBox="1"/>
          <p:nvPr/>
        </p:nvSpPr>
        <p:spPr>
          <a:xfrm>
            <a:off x="5943600" y="4876800"/>
            <a:ext cx="1742785" cy="830997"/>
          </a:xfrm>
          <a:prstGeom prst="rect">
            <a:avLst/>
          </a:prstGeom>
          <a:noFill/>
        </p:spPr>
        <p:txBody>
          <a:bodyPr wrap="none" rtlCol="0">
            <a:spAutoFit/>
          </a:bodyPr>
          <a:lstStyle/>
          <a:p>
            <a:r>
              <a:rPr lang="en-US" sz="2400" dirty="0" smtClean="0"/>
              <a:t>None of the </a:t>
            </a:r>
          </a:p>
          <a:p>
            <a:r>
              <a:rPr lang="en-US" sz="2400" dirty="0" smtClean="0"/>
              <a:t>above</a:t>
            </a:r>
            <a:endParaRPr lang="en-US" sz="2400" dirty="0"/>
          </a:p>
        </p:txBody>
      </p:sp>
      <p:sp>
        <p:nvSpPr>
          <p:cNvPr id="3" name="Rectangle 2"/>
          <p:cNvSpPr/>
          <p:nvPr/>
        </p:nvSpPr>
        <p:spPr>
          <a:xfrm>
            <a:off x="7162800" y="1524000"/>
            <a:ext cx="283590" cy="346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56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9"/>
                                        </p:tgtEl>
                                        <p:attrNameLst>
                                          <p:attrName>ppt_x</p:attrName>
                                        </p:attrNameLst>
                                      </p:cBhvr>
                                      <p:tavLst>
                                        <p:tav tm="0">
                                          <p:val>
                                            <p:strVal val="ppt_x"/>
                                          </p:val>
                                        </p:tav>
                                        <p:tav tm="100000">
                                          <p:val>
                                            <p:strVal val="ppt_x"/>
                                          </p:val>
                                        </p:tav>
                                      </p:tavLst>
                                    </p:anim>
                                    <p:anim calcmode="lin" valueType="num">
                                      <p:cBhvr additive="base">
                                        <p:cTn id="28" dur="500"/>
                                        <p:tgtEl>
                                          <p:spTgt spid="9"/>
                                        </p:tgtEl>
                                        <p:attrNameLst>
                                          <p:attrName>ppt_y</p:attrName>
                                        </p:attrNameLst>
                                      </p:cBhvr>
                                      <p:tavLst>
                                        <p:tav tm="0">
                                          <p:val>
                                            <p:strVal val="ppt_y"/>
                                          </p:val>
                                        </p:tav>
                                        <p:tav tm="100000">
                                          <p:val>
                                            <p:strVal val="1+ppt_h/2"/>
                                          </p:val>
                                        </p:tav>
                                      </p:tavLst>
                                    </p:anim>
                                    <p:set>
                                      <p:cBhvr>
                                        <p:cTn id="29" dur="1" fill="hold">
                                          <p:stCondLst>
                                            <p:cond delay="499"/>
                                          </p:stCondLst>
                                        </p:cTn>
                                        <p:tgtEl>
                                          <p:spTgt spid="9"/>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2"/>
                                        </p:tgtEl>
                                        <p:attrNameLst>
                                          <p:attrName>ppt_x</p:attrName>
                                        </p:attrNameLst>
                                      </p:cBhvr>
                                      <p:tavLst>
                                        <p:tav tm="0">
                                          <p:val>
                                            <p:strVal val="ppt_x"/>
                                          </p:val>
                                        </p:tav>
                                        <p:tav tm="100000">
                                          <p:val>
                                            <p:strVal val="ppt_x"/>
                                          </p:val>
                                        </p:tav>
                                      </p:tavLst>
                                    </p:anim>
                                    <p:anim calcmode="lin" valueType="num">
                                      <p:cBhvr additive="base">
                                        <p:cTn id="36" dur="500"/>
                                        <p:tgtEl>
                                          <p:spTgt spid="2"/>
                                        </p:tgtEl>
                                        <p:attrNameLst>
                                          <p:attrName>ppt_y</p:attrName>
                                        </p:attrNameLst>
                                      </p:cBhvr>
                                      <p:tavLst>
                                        <p:tav tm="0">
                                          <p:val>
                                            <p:strVal val="ppt_y"/>
                                          </p:val>
                                        </p:tav>
                                        <p:tav tm="100000">
                                          <p:val>
                                            <p:strVal val="1+ppt_h/2"/>
                                          </p:val>
                                        </p:tav>
                                      </p:tavLst>
                                    </p:anim>
                                    <p:set>
                                      <p:cBhvr>
                                        <p:cTn id="37" dur="1" fill="hold">
                                          <p:stCondLst>
                                            <p:cond delay="499"/>
                                          </p:stCondLst>
                                        </p:cTn>
                                        <p:tgtEl>
                                          <p:spTgt spid="2"/>
                                        </p:tgtEl>
                                        <p:attrNameLst>
                                          <p:attrName>style.visibility</p:attrName>
                                        </p:attrNameLst>
                                      </p:cBhvr>
                                      <p:to>
                                        <p:strVal val="hidden"/>
                                      </p:to>
                                    </p:set>
                                  </p:childTnLst>
                                </p:cTn>
                              </p:par>
                              <p:par>
                                <p:cTn id="38" presetID="64" presetClass="path" presetSubtype="0" accel="50000" decel="50000" fill="hold" nodeType="withEffect">
                                  <p:stCondLst>
                                    <p:cond delay="0"/>
                                  </p:stCondLst>
                                  <p:childTnLst>
                                    <p:animMotion origin="layout" path="M 0.00104 0.17778 L 0.00104 -0.07222 " pathEditMode="relative" rAng="0" ptsTypes="AA">
                                      <p:cBhvr>
                                        <p:cTn id="39" dur="2000" fill="hold"/>
                                        <p:tgtEl>
                                          <p:spTgt spid="11">
                                            <p:txEl>
                                              <p:pRg st="0" end="0"/>
                                            </p:txEl>
                                          </p:spTgt>
                                        </p:tgtEl>
                                        <p:attrNameLst>
                                          <p:attrName>ppt_x</p:attrName>
                                          <p:attrName>ppt_y</p:attrName>
                                        </p:attrNameLst>
                                      </p:cBhvr>
                                      <p:rCtr x="0" y="-12500"/>
                                    </p:animMotion>
                                  </p:childTnLst>
                                </p:cTn>
                              </p:par>
                            </p:childTnLst>
                          </p:cTn>
                        </p:par>
                        <p:par>
                          <p:cTn id="40" fill="hold">
                            <p:stCondLst>
                              <p:cond delay="2000"/>
                            </p:stCondLst>
                            <p:childTnLst>
                              <p:par>
                                <p:cTn id="41" presetID="21" presetClass="entr" presetSubtype="1"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build="allAtOnce"/>
      <p:bldP spid="2" grpId="0"/>
      <p:bldP spid="2" grpId="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0" y="1447800"/>
            <a:ext cx="9144000" cy="461665"/>
          </a:xfrm>
          <a:prstGeom prst="rect">
            <a:avLst/>
          </a:prstGeom>
          <a:noFill/>
        </p:spPr>
        <p:txBody>
          <a:bodyPr wrap="square" rtlCol="0">
            <a:spAutoFit/>
          </a:bodyPr>
          <a:lstStyle/>
          <a:p>
            <a:pPr algn="ctr"/>
            <a:r>
              <a:rPr lang="en-US" sz="2400" b="1" dirty="0" smtClean="0"/>
              <a:t>What Does this symbol represent?</a:t>
            </a:r>
            <a:endParaRPr lang="en-US" sz="2400" b="1" dirty="0"/>
          </a:p>
        </p:txBody>
      </p:sp>
      <p:sp>
        <p:nvSpPr>
          <p:cNvPr id="7" name="TextBox 6"/>
          <p:cNvSpPr txBox="1"/>
          <p:nvPr/>
        </p:nvSpPr>
        <p:spPr>
          <a:xfrm>
            <a:off x="0" y="4419600"/>
            <a:ext cx="9144000" cy="461665"/>
          </a:xfrm>
          <a:prstGeom prst="rect">
            <a:avLst/>
          </a:prstGeom>
          <a:noFill/>
        </p:spPr>
        <p:txBody>
          <a:bodyPr wrap="square" rtlCol="0">
            <a:spAutoFit/>
          </a:bodyPr>
          <a:lstStyle/>
          <a:p>
            <a:pPr algn="ctr"/>
            <a:r>
              <a:rPr lang="en-US" sz="2400" dirty="0" smtClean="0"/>
              <a:t>Lightning Arrestor</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490" y="2847110"/>
            <a:ext cx="24955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2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782633"/>
            <a:ext cx="9144000" cy="461665"/>
          </a:xfrm>
          <a:prstGeom prst="rect">
            <a:avLst/>
          </a:prstGeom>
          <a:noFill/>
        </p:spPr>
        <p:txBody>
          <a:bodyPr wrap="square" rtlCol="0" anchor="ctr">
            <a:spAutoFit/>
          </a:bodyPr>
          <a:lstStyle/>
          <a:p>
            <a:pPr algn="ctr"/>
            <a:r>
              <a:rPr lang="en-US" sz="2400" dirty="0" smtClean="0">
                <a:latin typeface="Book Antiqua" pitchFamily="18" charset="0"/>
                <a:cs typeface="Calibri" pitchFamily="34" charset="0"/>
              </a:rPr>
              <a:t>A lightning arrester protects against :</a:t>
            </a:r>
            <a:endParaRPr lang="en-US" sz="2400" dirty="0">
              <a:latin typeface="Book Antiqua" pitchFamily="18" charset="0"/>
              <a:cs typeface="Calibri" pitchFamily="34" charset="0"/>
            </a:endParaRPr>
          </a:p>
        </p:txBody>
      </p:sp>
      <p:sp>
        <p:nvSpPr>
          <p:cNvPr id="3" name="TextBox 2"/>
          <p:cNvSpPr txBox="1"/>
          <p:nvPr/>
        </p:nvSpPr>
        <p:spPr>
          <a:xfrm>
            <a:off x="1143000" y="2694762"/>
            <a:ext cx="1939955" cy="461665"/>
          </a:xfrm>
          <a:prstGeom prst="rect">
            <a:avLst/>
          </a:prstGeom>
          <a:noFill/>
        </p:spPr>
        <p:txBody>
          <a:bodyPr wrap="none" rtlCol="0" anchor="ctr" anchorCtr="1">
            <a:spAutoFit/>
          </a:bodyPr>
          <a:lstStyle/>
          <a:p>
            <a:r>
              <a:rPr lang="en-US" sz="2400" dirty="0" smtClean="0">
                <a:latin typeface="Book Antiqua" pitchFamily="18" charset="0"/>
                <a:cs typeface="Calibri" pitchFamily="34" charset="0"/>
              </a:rPr>
              <a:t>Over current</a:t>
            </a:r>
            <a:endParaRPr lang="en-US" sz="2400" dirty="0">
              <a:latin typeface="Book Antiqua" pitchFamily="18" charset="0"/>
              <a:cs typeface="Calibri" pitchFamily="34" charset="0"/>
            </a:endParaRPr>
          </a:p>
        </p:txBody>
      </p:sp>
      <p:sp>
        <p:nvSpPr>
          <p:cNvPr id="7" name="TextBox 6"/>
          <p:cNvSpPr txBox="1"/>
          <p:nvPr/>
        </p:nvSpPr>
        <p:spPr>
          <a:xfrm>
            <a:off x="1143000" y="3750168"/>
            <a:ext cx="3733800" cy="461665"/>
          </a:xfrm>
          <a:prstGeom prst="rect">
            <a:avLst/>
          </a:prstGeom>
          <a:noFill/>
        </p:spPr>
        <p:txBody>
          <a:bodyPr wrap="square" rtlCol="0">
            <a:spAutoFit/>
          </a:bodyPr>
          <a:lstStyle/>
          <a:p>
            <a:r>
              <a:rPr lang="en-US" sz="2400" dirty="0" smtClean="0">
                <a:latin typeface="Book Antiqua" pitchFamily="18" charset="0"/>
              </a:rPr>
              <a:t>Over voltage</a:t>
            </a:r>
          </a:p>
        </p:txBody>
      </p:sp>
      <p:sp>
        <p:nvSpPr>
          <p:cNvPr id="6" name="TextBox 5"/>
          <p:cNvSpPr txBox="1"/>
          <p:nvPr/>
        </p:nvSpPr>
        <p:spPr>
          <a:xfrm>
            <a:off x="1143000" y="3222465"/>
            <a:ext cx="5410200" cy="461665"/>
          </a:xfrm>
          <a:prstGeom prst="rect">
            <a:avLst/>
          </a:prstGeom>
          <a:noFill/>
        </p:spPr>
        <p:txBody>
          <a:bodyPr wrap="square" rtlCol="0">
            <a:spAutoFit/>
          </a:bodyPr>
          <a:lstStyle/>
          <a:p>
            <a:r>
              <a:rPr lang="en-US" sz="2400" dirty="0" smtClean="0">
                <a:latin typeface="Book Antiqua" pitchFamily="18" charset="0"/>
                <a:cs typeface="Calibri" pitchFamily="34" charset="0"/>
              </a:rPr>
              <a:t>Under voltage</a:t>
            </a:r>
            <a:endParaRPr lang="en-US" sz="2400" dirty="0">
              <a:latin typeface="Book Antiqua" pitchFamily="18" charset="0"/>
            </a:endParaRPr>
          </a:p>
        </p:txBody>
      </p:sp>
      <p:sp>
        <p:nvSpPr>
          <p:cNvPr id="9" name="TextBox 8"/>
          <p:cNvSpPr txBox="1"/>
          <p:nvPr/>
        </p:nvSpPr>
        <p:spPr>
          <a:xfrm>
            <a:off x="1143000" y="4277870"/>
            <a:ext cx="3733800" cy="461665"/>
          </a:xfrm>
          <a:prstGeom prst="rect">
            <a:avLst/>
          </a:prstGeom>
          <a:noFill/>
        </p:spPr>
        <p:txBody>
          <a:bodyPr wrap="square" rtlCol="0">
            <a:spAutoFit/>
          </a:bodyPr>
          <a:lstStyle/>
          <a:p>
            <a:r>
              <a:rPr lang="en-US" sz="2400" dirty="0" smtClean="0">
                <a:latin typeface="Book Antiqua" pitchFamily="18" charset="0"/>
              </a:rPr>
              <a:t>Under current</a:t>
            </a:r>
            <a:endParaRPr lang="en-US" sz="2400" dirty="0">
              <a:latin typeface="Book Antiqua"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667000"/>
            <a:ext cx="3835400" cy="2349500"/>
          </a:xfrm>
          <a:prstGeom prst="rect">
            <a:avLst/>
          </a:prstGeom>
        </p:spPr>
      </p:pic>
    </p:spTree>
    <p:extLst>
      <p:ext uri="{BB962C8B-B14F-4D97-AF65-F5344CB8AC3E}">
        <p14:creationId xmlns:p14="http://schemas.microsoft.com/office/powerpoint/2010/main" val="26979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type="lt">
                                    <p:tmAbs val="0"/>
                                  </p:iterate>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8" presetClass="emph" presetSubtype="0" fill="hold" grpId="1" nodeType="withEffect">
                                  <p:stCondLst>
                                    <p:cond delay="0"/>
                                  </p:stCondLst>
                                  <p:iterate type="lt">
                                    <p:tmPct val="4000"/>
                                  </p:iterate>
                                  <p:childTnLst>
                                    <p:set>
                                      <p:cBhvr override="childStyle">
                                        <p:cTn id="25"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Safety</a:t>
            </a:r>
          </a:p>
        </p:txBody>
      </p:sp>
    </p:spTree>
    <p:extLst>
      <p:ext uri="{BB962C8B-B14F-4D97-AF65-F5344CB8AC3E}">
        <p14:creationId xmlns:p14="http://schemas.microsoft.com/office/powerpoint/2010/main" val="2862237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 y="2772446"/>
            <a:ext cx="9144000" cy="1015663"/>
          </a:xfrm>
          <a:prstGeom prst="rect">
            <a:avLst/>
          </a:prstGeom>
          <a:noFill/>
        </p:spPr>
        <p:txBody>
          <a:bodyPr wrap="square" rtlCol="0">
            <a:spAutoFit/>
          </a:bodyPr>
          <a:lstStyle/>
          <a:p>
            <a:pPr algn="ctr"/>
            <a:r>
              <a:rPr lang="en-US" sz="6000" dirty="0" smtClean="0"/>
              <a:t>Equipment</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6927" y="1524000"/>
            <a:ext cx="9137073" cy="461665"/>
          </a:xfrm>
          <a:prstGeom prst="rect">
            <a:avLst/>
          </a:prstGeom>
          <a:noFill/>
        </p:spPr>
        <p:txBody>
          <a:bodyPr wrap="square" rtlCol="0">
            <a:spAutoFit/>
          </a:bodyPr>
          <a:lstStyle/>
          <a:p>
            <a:pPr algn="ctr"/>
            <a:r>
              <a:rPr lang="en-US" sz="2400" b="1" dirty="0" smtClean="0"/>
              <a:t>What items on a battery charger should you check?</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42" y="2900927"/>
            <a:ext cx="2205447" cy="3050740"/>
          </a:xfrm>
          <a:prstGeom prst="rect">
            <a:avLst/>
          </a:prstGeom>
        </p:spPr>
      </p:pic>
      <p:sp>
        <p:nvSpPr>
          <p:cNvPr id="6" name="TextBox 5"/>
          <p:cNvSpPr txBox="1"/>
          <p:nvPr/>
        </p:nvSpPr>
        <p:spPr>
          <a:xfrm>
            <a:off x="2895602" y="2670094"/>
            <a:ext cx="6314034" cy="461665"/>
          </a:xfrm>
          <a:prstGeom prst="rect">
            <a:avLst/>
          </a:prstGeom>
          <a:noFill/>
        </p:spPr>
        <p:txBody>
          <a:bodyPr wrap="square" rtlCol="0">
            <a:spAutoFit/>
          </a:bodyPr>
          <a:lstStyle/>
          <a:p>
            <a:r>
              <a:rPr lang="en-US" sz="2400" dirty="0" smtClean="0"/>
              <a:t>Ground lights, DC voltmeter, DC amp meter</a:t>
            </a:r>
          </a:p>
        </p:txBody>
      </p:sp>
      <p:sp>
        <p:nvSpPr>
          <p:cNvPr id="7" name="TextBox 6"/>
          <p:cNvSpPr txBox="1"/>
          <p:nvPr/>
        </p:nvSpPr>
        <p:spPr>
          <a:xfrm>
            <a:off x="2895602" y="3409552"/>
            <a:ext cx="6186053" cy="461665"/>
          </a:xfrm>
          <a:prstGeom prst="rect">
            <a:avLst/>
          </a:prstGeom>
          <a:noFill/>
        </p:spPr>
        <p:txBody>
          <a:bodyPr wrap="square" rtlCol="0">
            <a:spAutoFit/>
          </a:bodyPr>
          <a:lstStyle/>
          <a:p>
            <a:r>
              <a:rPr lang="en-US" sz="2400" dirty="0" smtClean="0"/>
              <a:t>Ground lights, battery cells, low voltage alarm</a:t>
            </a:r>
            <a:endParaRPr lang="en-US" sz="2400" dirty="0"/>
          </a:p>
        </p:txBody>
      </p:sp>
      <p:sp>
        <p:nvSpPr>
          <p:cNvPr id="10" name="TextBox 9"/>
          <p:cNvSpPr txBox="1"/>
          <p:nvPr/>
        </p:nvSpPr>
        <p:spPr>
          <a:xfrm>
            <a:off x="2895602" y="4149010"/>
            <a:ext cx="6109854" cy="830997"/>
          </a:xfrm>
          <a:prstGeom prst="rect">
            <a:avLst/>
          </a:prstGeom>
          <a:noFill/>
        </p:spPr>
        <p:txBody>
          <a:bodyPr wrap="square" rtlCol="0">
            <a:spAutoFit/>
          </a:bodyPr>
          <a:lstStyle/>
          <a:p>
            <a:r>
              <a:rPr lang="en-US" sz="2400" dirty="0" smtClean="0"/>
              <a:t>Ground lights, DC voltmeter, Supervisory</a:t>
            </a:r>
          </a:p>
          <a:p>
            <a:r>
              <a:rPr lang="en-US" sz="2400" dirty="0" smtClean="0"/>
              <a:t>switch</a:t>
            </a:r>
            <a:endParaRPr lang="en-US" sz="2400" dirty="0"/>
          </a:p>
        </p:txBody>
      </p:sp>
      <p:sp>
        <p:nvSpPr>
          <p:cNvPr id="11" name="TextBox 10"/>
          <p:cNvSpPr txBox="1"/>
          <p:nvPr/>
        </p:nvSpPr>
        <p:spPr>
          <a:xfrm>
            <a:off x="2895602" y="5257800"/>
            <a:ext cx="6109855" cy="461665"/>
          </a:xfrm>
          <a:prstGeom prst="rect">
            <a:avLst/>
          </a:prstGeom>
          <a:noFill/>
        </p:spPr>
        <p:txBody>
          <a:bodyPr wrap="square" rtlCol="0">
            <a:spAutoFit/>
          </a:bodyPr>
          <a:lstStyle/>
          <a:p>
            <a:r>
              <a:rPr lang="en-US" sz="2400" dirty="0" smtClean="0"/>
              <a:t>Ground lights, pilot light, low voltage alarm</a:t>
            </a:r>
            <a:endParaRPr lang="en-US" sz="2400" dirty="0"/>
          </a:p>
        </p:txBody>
      </p:sp>
    </p:spTree>
    <p:extLst>
      <p:ext uri="{BB962C8B-B14F-4D97-AF65-F5344CB8AC3E}">
        <p14:creationId xmlns:p14="http://schemas.microsoft.com/office/powerpoint/2010/main" val="341671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ppt_x"/>
                                          </p:val>
                                        </p:tav>
                                      </p:tavLst>
                                    </p:anim>
                                    <p:anim calcmode="lin" valueType="num">
                                      <p:cBhvr additive="base">
                                        <p:cTn id="28" dur="500"/>
                                        <p:tgtEl>
                                          <p:spTgt spid="11"/>
                                        </p:tgtEl>
                                        <p:attrNameLst>
                                          <p:attrName>ppt_y</p:attrName>
                                        </p:attrNameLst>
                                      </p:cBhvr>
                                      <p:tavLst>
                                        <p:tav tm="0">
                                          <p:val>
                                            <p:strVal val="ppt_y"/>
                                          </p:val>
                                        </p:tav>
                                        <p:tav tm="100000">
                                          <p:val>
                                            <p:strVal val="1+ppt_h/2"/>
                                          </p:val>
                                        </p:tav>
                                      </p:tavLst>
                                    </p:anim>
                                    <p:set>
                                      <p:cBhvr>
                                        <p:cTn id="29" dur="1" fill="hold">
                                          <p:stCondLst>
                                            <p:cond delay="499"/>
                                          </p:stCondLst>
                                        </p:cTn>
                                        <p:tgtEl>
                                          <p:spTgt spid="11"/>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58" presetClass="path" presetSubtype="0" accel="50000" decel="50000" fill="hold" grpId="1" nodeType="afterEffect">
                                  <p:stCondLst>
                                    <p:cond delay="0"/>
                                  </p:stCondLst>
                                  <p:childTnLst>
                                    <p:animMotion origin="layout" path="M 3.33333E-6 -3.17835E-6 L 0.09809 0.05621 C 0.12066 0.06801 0.13333 0.08559 0.13333 0.1041 C 0.13333 0.12515 0.12066 0.14203 0.09809 0.15383 L 3.33333E-6 0.21027 " pathEditMode="relative" rAng="0" ptsTypes="FffFF">
                                      <p:cBhvr>
                                        <p:cTn id="40" dur="2000" fill="hold"/>
                                        <p:tgtEl>
                                          <p:spTgt spid="6"/>
                                        </p:tgtEl>
                                        <p:attrNameLst>
                                          <p:attrName>ppt_x</p:attrName>
                                          <p:attrName>ppt_y</p:attrName>
                                        </p:attrNameLst>
                                      </p:cBhvr>
                                      <p:rCtr x="6667" y="105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p:bldP spid="10" grpId="1"/>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447800"/>
            <a:ext cx="9067800" cy="830997"/>
          </a:xfrm>
          <a:prstGeom prst="rect">
            <a:avLst/>
          </a:prstGeom>
          <a:noFill/>
        </p:spPr>
        <p:txBody>
          <a:bodyPr wrap="square" rtlCol="0">
            <a:spAutoFit/>
          </a:bodyPr>
          <a:lstStyle/>
          <a:p>
            <a:pPr algn="ctr"/>
            <a:r>
              <a:rPr lang="en-US" sz="2400" b="1" dirty="0" smtClean="0"/>
              <a:t>When you enter the control house, what </a:t>
            </a:r>
          </a:p>
          <a:p>
            <a:pPr algn="ctr"/>
            <a:r>
              <a:rPr lang="en-US" sz="2400" b="1" dirty="0" smtClean="0"/>
              <a:t>should you check on the battery charger? </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362592"/>
            <a:ext cx="2205447" cy="3050740"/>
          </a:xfrm>
          <a:prstGeom prst="rect">
            <a:avLst/>
          </a:prstGeom>
        </p:spPr>
      </p:pic>
      <p:sp>
        <p:nvSpPr>
          <p:cNvPr id="6" name="TextBox 5"/>
          <p:cNvSpPr txBox="1"/>
          <p:nvPr/>
        </p:nvSpPr>
        <p:spPr>
          <a:xfrm>
            <a:off x="3799179" y="2900927"/>
            <a:ext cx="3872663" cy="461665"/>
          </a:xfrm>
          <a:prstGeom prst="rect">
            <a:avLst/>
          </a:prstGeom>
          <a:noFill/>
        </p:spPr>
        <p:txBody>
          <a:bodyPr wrap="none" rtlCol="0">
            <a:spAutoFit/>
          </a:bodyPr>
          <a:lstStyle/>
          <a:p>
            <a:r>
              <a:rPr lang="en-US" sz="2400" dirty="0" smtClean="0"/>
              <a:t>Check Volt Meter &amp; Ammeter</a:t>
            </a:r>
            <a:endParaRPr lang="en-US" sz="2400" dirty="0"/>
          </a:p>
        </p:txBody>
      </p:sp>
      <p:sp>
        <p:nvSpPr>
          <p:cNvPr id="7" name="TextBox 6"/>
          <p:cNvSpPr txBox="1"/>
          <p:nvPr/>
        </p:nvSpPr>
        <p:spPr>
          <a:xfrm>
            <a:off x="3790631" y="3824257"/>
            <a:ext cx="1924116" cy="461665"/>
          </a:xfrm>
          <a:prstGeom prst="rect">
            <a:avLst/>
          </a:prstGeom>
          <a:noFill/>
        </p:spPr>
        <p:txBody>
          <a:bodyPr wrap="none" rtlCol="0">
            <a:spAutoFit/>
          </a:bodyPr>
          <a:lstStyle/>
          <a:p>
            <a:r>
              <a:rPr lang="en-US" sz="2400" dirty="0" smtClean="0"/>
              <a:t>Ground Lights</a:t>
            </a:r>
            <a:endParaRPr lang="en-US" sz="2400" dirty="0"/>
          </a:p>
        </p:txBody>
      </p:sp>
      <p:sp>
        <p:nvSpPr>
          <p:cNvPr id="9" name="TextBox 8"/>
          <p:cNvSpPr txBox="1"/>
          <p:nvPr/>
        </p:nvSpPr>
        <p:spPr>
          <a:xfrm flipH="1">
            <a:off x="3799179" y="3362592"/>
            <a:ext cx="2182547" cy="461665"/>
          </a:xfrm>
          <a:prstGeom prst="rect">
            <a:avLst/>
          </a:prstGeom>
          <a:noFill/>
        </p:spPr>
        <p:txBody>
          <a:bodyPr wrap="square" rtlCol="0">
            <a:spAutoFit/>
          </a:bodyPr>
          <a:lstStyle/>
          <a:p>
            <a:r>
              <a:rPr lang="en-US" sz="2400" dirty="0" smtClean="0"/>
              <a:t>Pilot Light</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75" y="4887962"/>
            <a:ext cx="3171825" cy="1485900"/>
          </a:xfrm>
          <a:prstGeom prst="rect">
            <a:avLst/>
          </a:prstGeom>
        </p:spPr>
      </p:pic>
      <p:sp>
        <p:nvSpPr>
          <p:cNvPr id="11" name="Bent-Up Arrow 10"/>
          <p:cNvSpPr/>
          <p:nvPr/>
        </p:nvSpPr>
        <p:spPr>
          <a:xfrm rot="10800000">
            <a:off x="1676400" y="3090544"/>
            <a:ext cx="2063868" cy="402221"/>
          </a:xfrm>
          <a:prstGeom prst="bentUpArrow">
            <a:avLst>
              <a:gd name="adj1" fmla="val 25000"/>
              <a:gd name="adj2" fmla="val 23698"/>
              <a:gd name="adj3" fmla="val 2500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2" name="Right Arrow 11"/>
          <p:cNvSpPr/>
          <p:nvPr/>
        </p:nvSpPr>
        <p:spPr>
          <a:xfrm rot="10120236">
            <a:off x="1828625" y="3656067"/>
            <a:ext cx="1969350" cy="20760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Left-Up Arrow 12"/>
          <p:cNvSpPr/>
          <p:nvPr/>
        </p:nvSpPr>
        <p:spPr>
          <a:xfrm rot="12935191">
            <a:off x="4943413" y="4564942"/>
            <a:ext cx="1338363" cy="1182236"/>
          </a:xfrm>
          <a:prstGeom prst="leftUpArrow">
            <a:avLst>
              <a:gd name="adj1" fmla="val 10307"/>
              <a:gd name="adj2" fmla="val 7759"/>
              <a:gd name="adj3" fmla="val 1390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81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63" presetClass="path" presetSubtype="0" accel="50000" decel="50000" fill="hold" nodeType="withEffect">
                                  <p:stCondLst>
                                    <p:cond delay="0"/>
                                  </p:stCondLst>
                                  <p:childTnLst>
                                    <p:animMotion origin="layout" path="M 4.16667E-6 -4.81481E-6 L 0.3401 0.00116 " pathEditMode="relative" rAng="0" ptsTypes="AA">
                                      <p:cBhvr>
                                        <p:cTn id="44" dur="2000" fill="hold"/>
                                        <p:tgtEl>
                                          <p:spTgt spid="10"/>
                                        </p:tgtEl>
                                        <p:attrNameLst>
                                          <p:attrName>ppt_x</p:attrName>
                                          <p:attrName>ppt_y</p:attrName>
                                        </p:attrNameLst>
                                      </p:cBhvr>
                                      <p:rCtr x="16997" y="46"/>
                                    </p:animMotion>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447800"/>
            <a:ext cx="9144000" cy="461665"/>
          </a:xfrm>
          <a:prstGeom prst="rect">
            <a:avLst/>
          </a:prstGeom>
          <a:noFill/>
        </p:spPr>
        <p:txBody>
          <a:bodyPr wrap="square" rtlCol="0">
            <a:spAutoFit/>
          </a:bodyPr>
          <a:lstStyle/>
          <a:p>
            <a:pPr algn="ctr"/>
            <a:r>
              <a:rPr lang="en-US" sz="2400" b="1" dirty="0" smtClean="0"/>
              <a:t>The low voltage battery alarm operates at: </a:t>
            </a:r>
            <a:endParaRPr lang="en-US" sz="2400" b="1" dirty="0"/>
          </a:p>
        </p:txBody>
      </p:sp>
      <p:sp>
        <p:nvSpPr>
          <p:cNvPr id="6" name="TextBox 5"/>
          <p:cNvSpPr txBox="1"/>
          <p:nvPr/>
        </p:nvSpPr>
        <p:spPr>
          <a:xfrm>
            <a:off x="3505707" y="2900927"/>
            <a:ext cx="1733488" cy="461665"/>
          </a:xfrm>
          <a:prstGeom prst="rect">
            <a:avLst/>
          </a:prstGeom>
          <a:noFill/>
        </p:spPr>
        <p:txBody>
          <a:bodyPr wrap="none" rtlCol="0">
            <a:spAutoFit/>
          </a:bodyPr>
          <a:lstStyle/>
          <a:p>
            <a:r>
              <a:rPr lang="en-US" sz="2400" dirty="0" smtClean="0"/>
              <a:t>129 volts DC</a:t>
            </a:r>
            <a:endParaRPr lang="en-US" sz="2400" dirty="0"/>
          </a:p>
        </p:txBody>
      </p:sp>
      <p:sp>
        <p:nvSpPr>
          <p:cNvPr id="7" name="TextBox 6"/>
          <p:cNvSpPr txBox="1"/>
          <p:nvPr/>
        </p:nvSpPr>
        <p:spPr>
          <a:xfrm>
            <a:off x="3505706" y="3374364"/>
            <a:ext cx="1733488" cy="461665"/>
          </a:xfrm>
          <a:prstGeom prst="rect">
            <a:avLst/>
          </a:prstGeom>
          <a:noFill/>
        </p:spPr>
        <p:txBody>
          <a:bodyPr wrap="none" rtlCol="0">
            <a:spAutoFit/>
          </a:bodyPr>
          <a:lstStyle/>
          <a:p>
            <a:r>
              <a:rPr lang="en-US" sz="2400" dirty="0" smtClean="0"/>
              <a:t>131 volts DC</a:t>
            </a:r>
            <a:endParaRPr lang="en-US" sz="2400" dirty="0"/>
          </a:p>
        </p:txBody>
      </p:sp>
      <p:sp>
        <p:nvSpPr>
          <p:cNvPr id="10" name="TextBox 9"/>
          <p:cNvSpPr txBox="1"/>
          <p:nvPr/>
        </p:nvSpPr>
        <p:spPr>
          <a:xfrm>
            <a:off x="3505705" y="3805535"/>
            <a:ext cx="1733488" cy="461665"/>
          </a:xfrm>
          <a:prstGeom prst="rect">
            <a:avLst/>
          </a:prstGeom>
          <a:noFill/>
        </p:spPr>
        <p:txBody>
          <a:bodyPr wrap="none" rtlCol="0">
            <a:spAutoFit/>
          </a:bodyPr>
          <a:lstStyle/>
          <a:p>
            <a:r>
              <a:rPr lang="en-US" sz="2400" dirty="0" smtClean="0"/>
              <a:t>125 volts DC</a:t>
            </a:r>
            <a:endParaRPr lang="en-US" sz="2400" dirty="0"/>
          </a:p>
        </p:txBody>
      </p:sp>
      <p:sp>
        <p:nvSpPr>
          <p:cNvPr id="11" name="TextBox 10"/>
          <p:cNvSpPr txBox="1"/>
          <p:nvPr/>
        </p:nvSpPr>
        <p:spPr>
          <a:xfrm>
            <a:off x="3544612" y="4263025"/>
            <a:ext cx="1733488" cy="461665"/>
          </a:xfrm>
          <a:prstGeom prst="rect">
            <a:avLst/>
          </a:prstGeom>
          <a:noFill/>
        </p:spPr>
        <p:txBody>
          <a:bodyPr wrap="none" rtlCol="0">
            <a:spAutoFit/>
          </a:bodyPr>
          <a:lstStyle/>
          <a:p>
            <a:r>
              <a:rPr lang="en-US" sz="2400" dirty="0" smtClean="0"/>
              <a:t>127 volts DC</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784084"/>
            <a:ext cx="2468174" cy="340042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310" y="2778255"/>
            <a:ext cx="2535364" cy="3368748"/>
          </a:xfrm>
          <a:prstGeom prst="rect">
            <a:avLst/>
          </a:prstGeom>
        </p:spPr>
      </p:pic>
    </p:spTree>
    <p:extLst>
      <p:ext uri="{BB962C8B-B14F-4D97-AF65-F5344CB8AC3E}">
        <p14:creationId xmlns:p14="http://schemas.microsoft.com/office/powerpoint/2010/main" val="84588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ppt_x"/>
                                          </p:val>
                                        </p:tav>
                                      </p:tavLst>
                                    </p:anim>
                                    <p:anim calcmode="lin" valueType="num">
                                      <p:cBhvr additive="base">
                                        <p:cTn id="28" dur="500"/>
                                        <p:tgtEl>
                                          <p:spTgt spid="11"/>
                                        </p:tgtEl>
                                        <p:attrNameLst>
                                          <p:attrName>ppt_y</p:attrName>
                                        </p:attrNameLst>
                                      </p:cBhvr>
                                      <p:tavLst>
                                        <p:tav tm="0">
                                          <p:val>
                                            <p:strVal val="ppt_y"/>
                                          </p:val>
                                        </p:tav>
                                        <p:tav tm="100000">
                                          <p:val>
                                            <p:strVal val="1+ppt_h/2"/>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2" presetClass="exit" presetSubtype="4" fill="hold" grpId="1" nodeType="after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1000"/>
                            </p:stCondLst>
                            <p:childTnLst>
                              <p:par>
                                <p:cTn id="36" presetID="2" presetClass="exit" presetSubtype="4" fill="hold" grpId="1" nodeType="afterEffect">
                                  <p:stCondLst>
                                    <p:cond delay="0"/>
                                  </p:stCondLst>
                                  <p:childTnLst>
                                    <p:anim calcmode="lin" valueType="num">
                                      <p:cBhvr additive="base">
                                        <p:cTn id="37" dur="500"/>
                                        <p:tgtEl>
                                          <p:spTgt spid="6"/>
                                        </p:tgtEl>
                                        <p:attrNameLst>
                                          <p:attrName>ppt_x</p:attrName>
                                        </p:attrNameLst>
                                      </p:cBhvr>
                                      <p:tavLst>
                                        <p:tav tm="0">
                                          <p:val>
                                            <p:strVal val="ppt_x"/>
                                          </p:val>
                                        </p:tav>
                                        <p:tav tm="100000">
                                          <p:val>
                                            <p:strVal val="ppt_x"/>
                                          </p:val>
                                        </p:tav>
                                      </p:tavLst>
                                    </p:anim>
                                    <p:anim calcmode="lin" valueType="num">
                                      <p:cBhvr additive="base">
                                        <p:cTn id="38" dur="500"/>
                                        <p:tgtEl>
                                          <p:spTgt spid="6"/>
                                        </p:tgtEl>
                                        <p:attrNameLst>
                                          <p:attrName>ppt_y</p:attrName>
                                        </p:attrNameLst>
                                      </p:cBhvr>
                                      <p:tavLst>
                                        <p:tav tm="0">
                                          <p:val>
                                            <p:strVal val="ppt_y"/>
                                          </p:val>
                                        </p:tav>
                                        <p:tav tm="100000">
                                          <p:val>
                                            <p:strVal val="1+ppt_h/2"/>
                                          </p:val>
                                        </p:tav>
                                      </p:tavLst>
                                    </p:anim>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1500"/>
                            </p:stCondLst>
                            <p:childTnLst>
                              <p:par>
                                <p:cTn id="41" presetID="34" presetClass="emph" presetSubtype="0" fill="hold" grpId="1" nodeType="afterEffect">
                                  <p:stCondLst>
                                    <p:cond delay="0"/>
                                  </p:stCondLst>
                                  <p:iterate type="lt">
                                    <p:tmPct val="10000"/>
                                  </p:iterate>
                                  <p:childTnLst>
                                    <p:animMotion origin="layout" path="M 0.0 0.0 L 0.0 -0.07213" pathEditMode="relative" ptsTypes="">
                                      <p:cBhvr>
                                        <p:cTn id="42" dur="250" accel="50000" decel="50000" autoRev="1" fill="hold">
                                          <p:stCondLst>
                                            <p:cond delay="0"/>
                                          </p:stCondLst>
                                        </p:cTn>
                                        <p:tgtEl>
                                          <p:spTgt spid="10"/>
                                        </p:tgtEl>
                                        <p:attrNameLst>
                                          <p:attrName>ppt_x</p:attrName>
                                          <p:attrName>ppt_y</p:attrName>
                                        </p:attrNameLst>
                                      </p:cBhvr>
                                    </p:animMotion>
                                    <p:animRot by="1500000">
                                      <p:cBhvr>
                                        <p:cTn id="43" dur="125" fill="hold">
                                          <p:stCondLst>
                                            <p:cond delay="0"/>
                                          </p:stCondLst>
                                        </p:cTn>
                                        <p:tgtEl>
                                          <p:spTgt spid="10"/>
                                        </p:tgtEl>
                                        <p:attrNameLst>
                                          <p:attrName>r</p:attrName>
                                        </p:attrNameLst>
                                      </p:cBhvr>
                                    </p:animRot>
                                    <p:animRot by="-1500000">
                                      <p:cBhvr>
                                        <p:cTn id="44" dur="125" fill="hold">
                                          <p:stCondLst>
                                            <p:cond delay="125"/>
                                          </p:stCondLst>
                                        </p:cTn>
                                        <p:tgtEl>
                                          <p:spTgt spid="10"/>
                                        </p:tgtEl>
                                        <p:attrNameLst>
                                          <p:attrName>r</p:attrName>
                                        </p:attrNameLst>
                                      </p:cBhvr>
                                    </p:animRot>
                                    <p:animRot by="-1500000">
                                      <p:cBhvr>
                                        <p:cTn id="45" dur="125" fill="hold">
                                          <p:stCondLst>
                                            <p:cond delay="250"/>
                                          </p:stCondLst>
                                        </p:cTn>
                                        <p:tgtEl>
                                          <p:spTgt spid="10"/>
                                        </p:tgtEl>
                                        <p:attrNameLst>
                                          <p:attrName>r</p:attrName>
                                        </p:attrNameLst>
                                      </p:cBhvr>
                                    </p:animRot>
                                    <p:animRot by="1500000">
                                      <p:cBhvr>
                                        <p:cTn id="4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p:bldP spid="10" grpId="1"/>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371600"/>
            <a:ext cx="9144000"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What DC voltages do the batteries and battery charger provide for the station equipment?</a:t>
            </a:r>
            <a:endParaRPr lang="en-US" sz="2400" b="1" dirty="0">
              <a:latin typeface="Book Antiqua" pitchFamily="18" charset="0"/>
              <a:cs typeface="Calibri"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784084"/>
            <a:ext cx="2468174" cy="34004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310" y="2778255"/>
            <a:ext cx="2535364" cy="3368748"/>
          </a:xfrm>
          <a:prstGeom prst="rect">
            <a:avLst/>
          </a:prstGeom>
        </p:spPr>
      </p:pic>
      <p:sp>
        <p:nvSpPr>
          <p:cNvPr id="13" name="TextBox 12"/>
          <p:cNvSpPr txBox="1"/>
          <p:nvPr/>
        </p:nvSpPr>
        <p:spPr>
          <a:xfrm>
            <a:off x="3505707" y="2900927"/>
            <a:ext cx="1733488" cy="461665"/>
          </a:xfrm>
          <a:prstGeom prst="rect">
            <a:avLst/>
          </a:prstGeom>
          <a:noFill/>
        </p:spPr>
        <p:txBody>
          <a:bodyPr wrap="none" rtlCol="0">
            <a:spAutoFit/>
          </a:bodyPr>
          <a:lstStyle/>
          <a:p>
            <a:r>
              <a:rPr lang="en-US" sz="2400" dirty="0" smtClean="0"/>
              <a:t>120 volts DC</a:t>
            </a:r>
            <a:endParaRPr lang="en-US" sz="2400" dirty="0"/>
          </a:p>
        </p:txBody>
      </p:sp>
      <p:sp>
        <p:nvSpPr>
          <p:cNvPr id="14" name="TextBox 13"/>
          <p:cNvSpPr txBox="1"/>
          <p:nvPr/>
        </p:nvSpPr>
        <p:spPr>
          <a:xfrm>
            <a:off x="3505706" y="3374364"/>
            <a:ext cx="1733488" cy="461665"/>
          </a:xfrm>
          <a:prstGeom prst="rect">
            <a:avLst/>
          </a:prstGeom>
          <a:noFill/>
        </p:spPr>
        <p:txBody>
          <a:bodyPr wrap="none" rtlCol="0">
            <a:spAutoFit/>
          </a:bodyPr>
          <a:lstStyle/>
          <a:p>
            <a:r>
              <a:rPr lang="en-US" sz="2400" dirty="0" smtClean="0"/>
              <a:t>123 volts DC</a:t>
            </a:r>
            <a:endParaRPr lang="en-US" sz="2400" dirty="0"/>
          </a:p>
        </p:txBody>
      </p:sp>
      <p:sp>
        <p:nvSpPr>
          <p:cNvPr id="15" name="TextBox 14"/>
          <p:cNvSpPr txBox="1"/>
          <p:nvPr/>
        </p:nvSpPr>
        <p:spPr>
          <a:xfrm>
            <a:off x="3505705" y="3805535"/>
            <a:ext cx="1733488" cy="461665"/>
          </a:xfrm>
          <a:prstGeom prst="rect">
            <a:avLst/>
          </a:prstGeom>
          <a:noFill/>
        </p:spPr>
        <p:txBody>
          <a:bodyPr wrap="none" rtlCol="0">
            <a:spAutoFit/>
          </a:bodyPr>
          <a:lstStyle/>
          <a:p>
            <a:r>
              <a:rPr lang="en-US" sz="2400" dirty="0" smtClean="0"/>
              <a:t>133 volts DC</a:t>
            </a:r>
            <a:endParaRPr lang="en-US" sz="2400" dirty="0"/>
          </a:p>
        </p:txBody>
      </p:sp>
      <p:sp>
        <p:nvSpPr>
          <p:cNvPr id="16" name="TextBox 15"/>
          <p:cNvSpPr txBox="1"/>
          <p:nvPr/>
        </p:nvSpPr>
        <p:spPr>
          <a:xfrm>
            <a:off x="3544612" y="4263025"/>
            <a:ext cx="1715854" cy="461665"/>
          </a:xfrm>
          <a:prstGeom prst="rect">
            <a:avLst/>
          </a:prstGeom>
          <a:noFill/>
        </p:spPr>
        <p:txBody>
          <a:bodyPr wrap="none" rtlCol="0">
            <a:spAutoFit/>
          </a:bodyPr>
          <a:lstStyle/>
          <a:p>
            <a:r>
              <a:rPr lang="en-US" sz="2400" dirty="0" smtClean="0"/>
              <a:t>  48 volts DC</a:t>
            </a:r>
            <a:endParaRPr lang="en-US" sz="2400" dirty="0"/>
          </a:p>
        </p:txBody>
      </p:sp>
    </p:spTree>
    <p:extLst>
      <p:ext uri="{BB962C8B-B14F-4D97-AF65-F5344CB8AC3E}">
        <p14:creationId xmlns:p14="http://schemas.microsoft.com/office/powerpoint/2010/main" val="7794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lt">
                                    <p:tmPct val="0"/>
                                  </p:iterate>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par>
                          <p:cTn id="30" fill="hold">
                            <p:stCondLst>
                              <p:cond delay="500"/>
                            </p:stCondLst>
                            <p:childTnLst>
                              <p:par>
                                <p:cTn id="31" presetID="2" presetClass="exit" presetSubtype="4" fill="hold" grpId="1" nodeType="afterEffect">
                                  <p:stCondLst>
                                    <p:cond delay="0"/>
                                  </p:stCondLst>
                                  <p:childTnLst>
                                    <p:anim calcmode="lin" valueType="num">
                                      <p:cBhvr additive="base">
                                        <p:cTn id="32" dur="500"/>
                                        <p:tgtEl>
                                          <p:spTgt spid="14"/>
                                        </p:tgtEl>
                                        <p:attrNameLst>
                                          <p:attrName>ppt_x</p:attrName>
                                        </p:attrNameLst>
                                      </p:cBhvr>
                                      <p:tavLst>
                                        <p:tav tm="0">
                                          <p:val>
                                            <p:strVal val="ppt_x"/>
                                          </p:val>
                                        </p:tav>
                                        <p:tav tm="100000">
                                          <p:val>
                                            <p:strVal val="ppt_x"/>
                                          </p:val>
                                        </p:tav>
                                      </p:tavLst>
                                    </p:anim>
                                    <p:anim calcmode="lin" valueType="num">
                                      <p:cBhvr additive="base">
                                        <p:cTn id="33" dur="500"/>
                                        <p:tgtEl>
                                          <p:spTgt spid="14"/>
                                        </p:tgtEl>
                                        <p:attrNameLst>
                                          <p:attrName>ppt_y</p:attrName>
                                        </p:attrNameLst>
                                      </p:cBhvr>
                                      <p:tavLst>
                                        <p:tav tm="0">
                                          <p:val>
                                            <p:strVal val="ppt_y"/>
                                          </p:val>
                                        </p:tav>
                                        <p:tav tm="100000">
                                          <p:val>
                                            <p:strVal val="1+ppt_h/2"/>
                                          </p:val>
                                        </p:tav>
                                      </p:tavLst>
                                    </p:anim>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1000"/>
                            </p:stCondLst>
                            <p:childTnLst>
                              <p:par>
                                <p:cTn id="36" presetID="2" presetClass="exit" presetSubtype="4" fill="hold" grpId="1" nodeType="after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1500"/>
                            </p:stCondLst>
                            <p:childTnLst>
                              <p:par>
                                <p:cTn id="41" presetID="34" presetClass="emph" presetSubtype="0" fill="hold" grpId="1" nodeType="afterEffect">
                                  <p:stCondLst>
                                    <p:cond delay="0"/>
                                  </p:stCondLst>
                                  <p:iterate type="lt">
                                    <p:tmPct val="10000"/>
                                  </p:iterate>
                                  <p:childTnLst>
                                    <p:animMotion origin="layout" path="M 0.0 0.0 L 0.0 -0.07213" pathEditMode="relative" ptsTypes="">
                                      <p:cBhvr>
                                        <p:cTn id="42" dur="250" accel="50000" decel="50000" autoRev="1" fill="hold">
                                          <p:stCondLst>
                                            <p:cond delay="0"/>
                                          </p:stCondLst>
                                        </p:cTn>
                                        <p:tgtEl>
                                          <p:spTgt spid="15"/>
                                        </p:tgtEl>
                                        <p:attrNameLst>
                                          <p:attrName>ppt_x</p:attrName>
                                          <p:attrName>ppt_y</p:attrName>
                                        </p:attrNameLst>
                                      </p:cBhvr>
                                    </p:animMotion>
                                    <p:animRot by="1500000">
                                      <p:cBhvr>
                                        <p:cTn id="43" dur="125" fill="hold">
                                          <p:stCondLst>
                                            <p:cond delay="0"/>
                                          </p:stCondLst>
                                        </p:cTn>
                                        <p:tgtEl>
                                          <p:spTgt spid="15"/>
                                        </p:tgtEl>
                                        <p:attrNameLst>
                                          <p:attrName>r</p:attrName>
                                        </p:attrNameLst>
                                      </p:cBhvr>
                                    </p:animRot>
                                    <p:animRot by="-1500000">
                                      <p:cBhvr>
                                        <p:cTn id="44" dur="125" fill="hold">
                                          <p:stCondLst>
                                            <p:cond delay="125"/>
                                          </p:stCondLst>
                                        </p:cTn>
                                        <p:tgtEl>
                                          <p:spTgt spid="15"/>
                                        </p:tgtEl>
                                        <p:attrNameLst>
                                          <p:attrName>r</p:attrName>
                                        </p:attrNameLst>
                                      </p:cBhvr>
                                    </p:animRot>
                                    <p:animRot by="-1500000">
                                      <p:cBhvr>
                                        <p:cTn id="45" dur="125" fill="hold">
                                          <p:stCondLst>
                                            <p:cond delay="250"/>
                                          </p:stCondLst>
                                        </p:cTn>
                                        <p:tgtEl>
                                          <p:spTgt spid="15"/>
                                        </p:tgtEl>
                                        <p:attrNameLst>
                                          <p:attrName>r</p:attrName>
                                        </p:attrNameLst>
                                      </p:cBhvr>
                                    </p:animRot>
                                    <p:animRot by="1500000">
                                      <p:cBhvr>
                                        <p:cTn id="46"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368" y="1752600"/>
            <a:ext cx="7620000" cy="2171534"/>
          </a:xfrm>
          <a:prstGeom prst="rect">
            <a:avLst/>
          </a:prstGeom>
        </p:spPr>
      </p:pic>
      <p:sp>
        <p:nvSpPr>
          <p:cNvPr id="9" name="TextBox 8"/>
          <p:cNvSpPr txBox="1"/>
          <p:nvPr/>
        </p:nvSpPr>
        <p:spPr>
          <a:xfrm>
            <a:off x="3478798" y="4886103"/>
            <a:ext cx="1973169" cy="369332"/>
          </a:xfrm>
          <a:prstGeom prst="rect">
            <a:avLst/>
          </a:prstGeom>
          <a:noFill/>
        </p:spPr>
        <p:txBody>
          <a:bodyPr wrap="none" rtlCol="0">
            <a:spAutoFit/>
          </a:bodyPr>
          <a:lstStyle/>
          <a:p>
            <a:r>
              <a:rPr lang="en-US" dirty="0" smtClean="0"/>
              <a:t>Which one is a CT?</a:t>
            </a:r>
            <a:endParaRPr lang="en-US" dirty="0"/>
          </a:p>
        </p:txBody>
      </p:sp>
      <p:sp>
        <p:nvSpPr>
          <p:cNvPr id="10" name="TextBox 9"/>
          <p:cNvSpPr txBox="1"/>
          <p:nvPr/>
        </p:nvSpPr>
        <p:spPr>
          <a:xfrm>
            <a:off x="2680962" y="4135463"/>
            <a:ext cx="3434723" cy="461665"/>
          </a:xfrm>
          <a:prstGeom prst="rect">
            <a:avLst/>
          </a:prstGeom>
          <a:noFill/>
        </p:spPr>
        <p:txBody>
          <a:bodyPr wrap="none" rtlCol="0">
            <a:spAutoFit/>
          </a:bodyPr>
          <a:lstStyle/>
          <a:p>
            <a:r>
              <a:rPr lang="en-US" sz="2400" dirty="0" smtClean="0"/>
              <a:t>CT / PT Metering Package</a:t>
            </a:r>
            <a:endParaRPr lang="en-US" sz="2400" dirty="0"/>
          </a:p>
        </p:txBody>
      </p:sp>
      <p:sp>
        <p:nvSpPr>
          <p:cNvPr id="13" name="TextBox 12"/>
          <p:cNvSpPr txBox="1"/>
          <p:nvPr/>
        </p:nvSpPr>
        <p:spPr>
          <a:xfrm>
            <a:off x="3478798" y="5647730"/>
            <a:ext cx="1972912" cy="369332"/>
          </a:xfrm>
          <a:prstGeom prst="rect">
            <a:avLst/>
          </a:prstGeom>
          <a:noFill/>
        </p:spPr>
        <p:txBody>
          <a:bodyPr wrap="none" rtlCol="0">
            <a:spAutoFit/>
          </a:bodyPr>
          <a:lstStyle/>
          <a:p>
            <a:r>
              <a:rPr lang="en-US" dirty="0" smtClean="0"/>
              <a:t>Which one is a PT?</a:t>
            </a:r>
            <a:endParaRPr lang="en-US" dirty="0"/>
          </a:p>
        </p:txBody>
      </p:sp>
      <p:sp>
        <p:nvSpPr>
          <p:cNvPr id="14" name="Down Arrow 13"/>
          <p:cNvSpPr/>
          <p:nvPr/>
        </p:nvSpPr>
        <p:spPr>
          <a:xfrm rot="10800000">
            <a:off x="1617945" y="3596445"/>
            <a:ext cx="484632" cy="97840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Down Arrow 14"/>
          <p:cNvSpPr/>
          <p:nvPr/>
        </p:nvSpPr>
        <p:spPr>
          <a:xfrm rot="10800000">
            <a:off x="7010400" y="3745992"/>
            <a:ext cx="484632" cy="97840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50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413" y="2139537"/>
            <a:ext cx="2146300" cy="3187700"/>
          </a:xfrm>
          <a:prstGeom prst="rect">
            <a:avLst/>
          </a:prstGeom>
        </p:spPr>
      </p:pic>
      <p:sp>
        <p:nvSpPr>
          <p:cNvPr id="3" name="TextBox 2"/>
          <p:cNvSpPr txBox="1"/>
          <p:nvPr/>
        </p:nvSpPr>
        <p:spPr>
          <a:xfrm>
            <a:off x="0" y="1316877"/>
            <a:ext cx="9144000" cy="461665"/>
          </a:xfrm>
          <a:prstGeom prst="rect">
            <a:avLst/>
          </a:prstGeom>
          <a:noFill/>
        </p:spPr>
        <p:txBody>
          <a:bodyPr wrap="square" rtlCol="0">
            <a:spAutoFit/>
          </a:bodyPr>
          <a:lstStyle/>
          <a:p>
            <a:pPr algn="ctr"/>
            <a:r>
              <a:rPr lang="en-US" sz="2400" b="1" dirty="0" smtClean="0"/>
              <a:t>Current Transformers are used in substation applications to:</a:t>
            </a:r>
            <a:endParaRPr lang="en-US" sz="2400" b="1" dirty="0"/>
          </a:p>
        </p:txBody>
      </p:sp>
      <p:sp>
        <p:nvSpPr>
          <p:cNvPr id="6" name="TextBox 5"/>
          <p:cNvSpPr txBox="1"/>
          <p:nvPr/>
        </p:nvSpPr>
        <p:spPr>
          <a:xfrm>
            <a:off x="4172138" y="2231277"/>
            <a:ext cx="4487062" cy="646331"/>
          </a:xfrm>
          <a:prstGeom prst="rect">
            <a:avLst/>
          </a:prstGeom>
          <a:noFill/>
        </p:spPr>
        <p:txBody>
          <a:bodyPr wrap="none" rtlCol="0">
            <a:spAutoFit/>
          </a:bodyPr>
          <a:lstStyle/>
          <a:p>
            <a:r>
              <a:rPr lang="en-US" dirty="0" smtClean="0"/>
              <a:t>Step down current from Transmission level to </a:t>
            </a:r>
          </a:p>
          <a:p>
            <a:r>
              <a:rPr lang="en-US" dirty="0" smtClean="0"/>
              <a:t>Distribution level.</a:t>
            </a:r>
            <a:endParaRPr lang="en-US" dirty="0"/>
          </a:p>
        </p:txBody>
      </p:sp>
      <p:sp>
        <p:nvSpPr>
          <p:cNvPr id="7" name="TextBox 6"/>
          <p:cNvSpPr txBox="1"/>
          <p:nvPr/>
        </p:nvSpPr>
        <p:spPr>
          <a:xfrm>
            <a:off x="4172138" y="3207554"/>
            <a:ext cx="5048433" cy="369332"/>
          </a:xfrm>
          <a:prstGeom prst="rect">
            <a:avLst/>
          </a:prstGeom>
          <a:noFill/>
        </p:spPr>
        <p:txBody>
          <a:bodyPr wrap="none" rtlCol="0">
            <a:spAutoFit/>
          </a:bodyPr>
          <a:lstStyle/>
          <a:p>
            <a:r>
              <a:rPr lang="en-US" dirty="0" smtClean="0"/>
              <a:t>Raise current level for certain substation equipment</a:t>
            </a:r>
            <a:endParaRPr lang="en-US" dirty="0"/>
          </a:p>
        </p:txBody>
      </p:sp>
      <p:sp>
        <p:nvSpPr>
          <p:cNvPr id="9" name="TextBox 8"/>
          <p:cNvSpPr txBox="1"/>
          <p:nvPr/>
        </p:nvSpPr>
        <p:spPr>
          <a:xfrm>
            <a:off x="4172138" y="3906832"/>
            <a:ext cx="4852162" cy="369332"/>
          </a:xfrm>
          <a:prstGeom prst="rect">
            <a:avLst/>
          </a:prstGeom>
          <a:noFill/>
        </p:spPr>
        <p:txBody>
          <a:bodyPr wrap="none" rtlCol="0">
            <a:spAutoFit/>
          </a:bodyPr>
          <a:lstStyle/>
          <a:p>
            <a:r>
              <a:rPr lang="en-US" dirty="0" smtClean="0"/>
              <a:t>Lower voltage level for revenue metering package</a:t>
            </a:r>
            <a:endParaRPr lang="en-US" dirty="0"/>
          </a:p>
        </p:txBody>
      </p:sp>
      <p:sp>
        <p:nvSpPr>
          <p:cNvPr id="11" name="TextBox 10"/>
          <p:cNvSpPr txBox="1"/>
          <p:nvPr/>
        </p:nvSpPr>
        <p:spPr>
          <a:xfrm>
            <a:off x="4703308" y="4454939"/>
            <a:ext cx="952540" cy="523220"/>
          </a:xfrm>
          <a:prstGeom prst="rect">
            <a:avLst/>
          </a:prstGeom>
          <a:noFill/>
        </p:spPr>
        <p:txBody>
          <a:bodyPr wrap="square" rtlCol="0">
            <a:spAutoFit/>
          </a:bodyPr>
          <a:lstStyle/>
          <a:p>
            <a:pPr algn="ctr"/>
            <a:r>
              <a:rPr lang="en-US" dirty="0" smtClean="0"/>
              <a:t> current</a:t>
            </a:r>
            <a:r>
              <a:rPr lang="en-US" sz="2800" dirty="0" smtClean="0"/>
              <a:t> </a:t>
            </a:r>
            <a:endParaRPr lang="en-US" sz="2800" dirty="0"/>
          </a:p>
        </p:txBody>
      </p:sp>
      <p:sp>
        <p:nvSpPr>
          <p:cNvPr id="13" name="TextBox 12"/>
          <p:cNvSpPr txBox="1"/>
          <p:nvPr/>
        </p:nvSpPr>
        <p:spPr>
          <a:xfrm>
            <a:off x="4038600" y="4572000"/>
            <a:ext cx="5300337" cy="646331"/>
          </a:xfrm>
          <a:prstGeom prst="rect">
            <a:avLst/>
          </a:prstGeom>
          <a:noFill/>
        </p:spPr>
        <p:txBody>
          <a:bodyPr wrap="square" rtlCol="0">
            <a:spAutoFit/>
          </a:bodyPr>
          <a:lstStyle/>
          <a:p>
            <a:r>
              <a:rPr lang="en-US" dirty="0" smtClean="0"/>
              <a:t>                            level </a:t>
            </a:r>
            <a:r>
              <a:rPr lang="en-US" dirty="0"/>
              <a:t>for relaying and revenue </a:t>
            </a:r>
          </a:p>
          <a:p>
            <a:r>
              <a:rPr lang="en-US" dirty="0" smtClean="0"/>
              <a:t>  metering </a:t>
            </a:r>
            <a:r>
              <a:rPr lang="en-US" dirty="0"/>
              <a:t>package.</a:t>
            </a:r>
          </a:p>
        </p:txBody>
      </p:sp>
      <p:sp>
        <p:nvSpPr>
          <p:cNvPr id="14" name="TextBox 13"/>
          <p:cNvSpPr txBox="1"/>
          <p:nvPr/>
        </p:nvSpPr>
        <p:spPr>
          <a:xfrm>
            <a:off x="4093909" y="4572001"/>
            <a:ext cx="914400" cy="369332"/>
          </a:xfrm>
          <a:prstGeom prst="rect">
            <a:avLst/>
          </a:prstGeom>
          <a:noFill/>
        </p:spPr>
        <p:txBody>
          <a:bodyPr wrap="square" rtlCol="0">
            <a:spAutoFit/>
          </a:bodyPr>
          <a:lstStyle/>
          <a:p>
            <a:r>
              <a:rPr lang="en-US" dirty="0"/>
              <a:t> </a:t>
            </a:r>
            <a:r>
              <a:rPr lang="en-US" dirty="0" smtClean="0"/>
              <a:t>Lower</a:t>
            </a:r>
            <a:endParaRPr lang="en-US" dirty="0"/>
          </a:p>
        </p:txBody>
      </p:sp>
    </p:spTree>
    <p:extLst>
      <p:ext uri="{BB962C8B-B14F-4D97-AF65-F5344CB8AC3E}">
        <p14:creationId xmlns:p14="http://schemas.microsoft.com/office/powerpoint/2010/main" val="182402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lt">
                                    <p:tmPct val="0"/>
                                  </p:iterate>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6"/>
                                        </p:tgtEl>
                                      </p:cBhvr>
                                    </p:animEffect>
                                    <p:anim calcmode="lin" valueType="num">
                                      <p:cBhvr>
                                        <p:cTn id="42" dur="1000"/>
                                        <p:tgtEl>
                                          <p:spTgt spid="6"/>
                                        </p:tgtEl>
                                        <p:attrNameLst>
                                          <p:attrName>ppt_x</p:attrName>
                                        </p:attrNameLst>
                                      </p:cBhvr>
                                      <p:tavLst>
                                        <p:tav tm="0">
                                          <p:val>
                                            <p:strVal val="ppt_x"/>
                                          </p:val>
                                        </p:tav>
                                        <p:tav tm="100000">
                                          <p:val>
                                            <p:strVal val="ppt_x"/>
                                          </p:val>
                                        </p:tav>
                                      </p:tavLst>
                                    </p:anim>
                                    <p:anim calcmode="lin" valueType="num">
                                      <p:cBhvr>
                                        <p:cTn id="43" dur="1000"/>
                                        <p:tgtEl>
                                          <p:spTgt spid="6"/>
                                        </p:tgtEl>
                                        <p:attrNameLst>
                                          <p:attrName>ppt_y</p:attrName>
                                        </p:attrNameLst>
                                      </p:cBhvr>
                                      <p:tavLst>
                                        <p:tav tm="0">
                                          <p:val>
                                            <p:strVal val="ppt_y"/>
                                          </p:val>
                                        </p:tav>
                                        <p:tav tm="100000">
                                          <p:val>
                                            <p:strVal val="ppt_y+.1"/>
                                          </p:val>
                                        </p:tav>
                                      </p:tavLst>
                                    </p:anim>
                                    <p:set>
                                      <p:cBhvr>
                                        <p:cTn id="44" dur="1" fill="hold">
                                          <p:stCondLst>
                                            <p:cond delay="999"/>
                                          </p:stCondLst>
                                        </p:cTn>
                                        <p:tgtEl>
                                          <p:spTgt spid="6"/>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7"/>
                                        </p:tgtEl>
                                      </p:cBhvr>
                                    </p:animEffect>
                                    <p:anim calcmode="lin" valueType="num">
                                      <p:cBhvr>
                                        <p:cTn id="47" dur="1000"/>
                                        <p:tgtEl>
                                          <p:spTgt spid="7"/>
                                        </p:tgtEl>
                                        <p:attrNameLst>
                                          <p:attrName>ppt_x</p:attrName>
                                        </p:attrNameLst>
                                      </p:cBhvr>
                                      <p:tavLst>
                                        <p:tav tm="0">
                                          <p:val>
                                            <p:strVal val="ppt_x"/>
                                          </p:val>
                                        </p:tav>
                                        <p:tav tm="100000">
                                          <p:val>
                                            <p:strVal val="ppt_x"/>
                                          </p:val>
                                        </p:tav>
                                      </p:tavLst>
                                    </p:anim>
                                    <p:anim calcmode="lin" valueType="num">
                                      <p:cBhvr>
                                        <p:cTn id="48" dur="1000"/>
                                        <p:tgtEl>
                                          <p:spTgt spid="7"/>
                                        </p:tgtEl>
                                        <p:attrNameLst>
                                          <p:attrName>ppt_y</p:attrName>
                                        </p:attrNameLst>
                                      </p:cBhvr>
                                      <p:tavLst>
                                        <p:tav tm="0">
                                          <p:val>
                                            <p:strVal val="ppt_y"/>
                                          </p:val>
                                        </p:tav>
                                        <p:tav tm="100000">
                                          <p:val>
                                            <p:strVal val="ppt_y+.1"/>
                                          </p:val>
                                        </p:tav>
                                      </p:tavLst>
                                    </p:anim>
                                    <p:set>
                                      <p:cBhvr>
                                        <p:cTn id="49" dur="1" fill="hold">
                                          <p:stCondLst>
                                            <p:cond delay="999"/>
                                          </p:stCondLst>
                                        </p:cTn>
                                        <p:tgtEl>
                                          <p:spTgt spid="7"/>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9"/>
                                        </p:tgtEl>
                                      </p:cBhvr>
                                    </p:animEffect>
                                    <p:anim calcmode="lin" valueType="num">
                                      <p:cBhvr>
                                        <p:cTn id="52" dur="1000"/>
                                        <p:tgtEl>
                                          <p:spTgt spid="9"/>
                                        </p:tgtEl>
                                        <p:attrNameLst>
                                          <p:attrName>ppt_x</p:attrName>
                                        </p:attrNameLst>
                                      </p:cBhvr>
                                      <p:tavLst>
                                        <p:tav tm="0">
                                          <p:val>
                                            <p:strVal val="ppt_x"/>
                                          </p:val>
                                        </p:tav>
                                        <p:tav tm="100000">
                                          <p:val>
                                            <p:strVal val="ppt_x"/>
                                          </p:val>
                                        </p:tav>
                                      </p:tavLst>
                                    </p:anim>
                                    <p:anim calcmode="lin" valueType="num">
                                      <p:cBhvr>
                                        <p:cTn id="53" dur="1000"/>
                                        <p:tgtEl>
                                          <p:spTgt spid="9"/>
                                        </p:tgtEl>
                                        <p:attrNameLst>
                                          <p:attrName>ppt_y</p:attrName>
                                        </p:attrNameLst>
                                      </p:cBhvr>
                                      <p:tavLst>
                                        <p:tav tm="0">
                                          <p:val>
                                            <p:strVal val="ppt_y"/>
                                          </p:val>
                                        </p:tav>
                                        <p:tav tm="100000">
                                          <p:val>
                                            <p:strVal val="ppt_y+.1"/>
                                          </p:val>
                                        </p:tav>
                                      </p:tavLst>
                                    </p:anim>
                                    <p:set>
                                      <p:cBhvr>
                                        <p:cTn id="54" dur="1" fill="hold">
                                          <p:stCondLst>
                                            <p:cond delay="999"/>
                                          </p:stCondLst>
                                        </p:cTn>
                                        <p:tgtEl>
                                          <p:spTgt spid="9"/>
                                        </p:tgtEl>
                                        <p:attrNameLst>
                                          <p:attrName>style.visibility</p:attrName>
                                        </p:attrNameLst>
                                      </p:cBhvr>
                                      <p:to>
                                        <p:strVal val="hidden"/>
                                      </p:to>
                                    </p:set>
                                  </p:childTnLst>
                                </p:cTn>
                              </p:par>
                              <p:par>
                                <p:cTn id="55" presetID="64" presetClass="path" presetSubtype="0" accel="50000" decel="50000" fill="hold" grpId="1" nodeType="withEffect">
                                  <p:stCondLst>
                                    <p:cond delay="0"/>
                                  </p:stCondLst>
                                  <p:childTnLst>
                                    <p:animMotion origin="layout" path="M 3.88889E-6 -3.7037E-6 L 0.00034 -0.19467 " pathEditMode="relative" rAng="0" ptsTypes="AA">
                                      <p:cBhvr>
                                        <p:cTn id="56" dur="2000" fill="hold"/>
                                        <p:tgtEl>
                                          <p:spTgt spid="14"/>
                                        </p:tgtEl>
                                        <p:attrNameLst>
                                          <p:attrName>ppt_x</p:attrName>
                                          <p:attrName>ppt_y</p:attrName>
                                        </p:attrNameLst>
                                      </p:cBhvr>
                                      <p:rCtr x="17" y="-9745"/>
                                    </p:animMotion>
                                  </p:childTnLst>
                                </p:cTn>
                              </p:par>
                              <p:par>
                                <p:cTn id="57" presetID="64" presetClass="path" presetSubtype="0" accel="50000" decel="50000" fill="hold" grpId="1" nodeType="withEffect">
                                  <p:stCondLst>
                                    <p:cond delay="0"/>
                                  </p:stCondLst>
                                  <p:iterate type="lt">
                                    <p:tmPct val="0"/>
                                  </p:iterate>
                                  <p:childTnLst>
                                    <p:animMotion origin="layout" path="M 3.88889E-6 3.33333E-6 L 0.00659 -0.2 " pathEditMode="relative" rAng="0" ptsTypes="AA">
                                      <p:cBhvr>
                                        <p:cTn id="58" dur="2000" fill="hold"/>
                                        <p:tgtEl>
                                          <p:spTgt spid="11"/>
                                        </p:tgtEl>
                                        <p:attrNameLst>
                                          <p:attrName>ppt_x</p:attrName>
                                          <p:attrName>ppt_y</p:attrName>
                                        </p:attrNameLst>
                                      </p:cBhvr>
                                      <p:rCtr x="330" y="-10000"/>
                                    </p:animMotion>
                                  </p:childTnLst>
                                </p:cTn>
                              </p:par>
                              <p:par>
                                <p:cTn id="59" presetID="64" presetClass="path" presetSubtype="0" accel="50000" decel="50000" fill="hold" grpId="1" nodeType="withEffect">
                                  <p:stCondLst>
                                    <p:cond delay="0"/>
                                  </p:stCondLst>
                                  <p:childTnLst>
                                    <p:animMotion origin="layout" path="M 3.33333E-6 -4.07407E-6 L 0.00833 -0.19282 " pathEditMode="relative" rAng="0" ptsTypes="AA">
                                      <p:cBhvr>
                                        <p:cTn id="60" dur="2000" fill="hold"/>
                                        <p:tgtEl>
                                          <p:spTgt spid="13"/>
                                        </p:tgtEl>
                                        <p:attrNameLst>
                                          <p:attrName>ppt_x</p:attrName>
                                          <p:attrName>ppt_y</p:attrName>
                                        </p:attrNameLst>
                                      </p:cBhvr>
                                      <p:rCtr x="417" y="-9653"/>
                                    </p:animMotion>
                                  </p:childTnLst>
                                </p:cTn>
                              </p:par>
                              <p:par>
                                <p:cTn id="61" presetID="31" presetClass="entr" presetSubtype="0" fill="hold" grpId="7" nodeType="withEffect">
                                  <p:stCondLst>
                                    <p:cond delay="0"/>
                                  </p:stCondLst>
                                  <p:iterate type="lt">
                                    <p:tmPct val="0"/>
                                  </p:iterate>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par>
                                <p:cTn id="67" presetID="18" presetClass="emph" presetSubtype="0" fill="hold" grpId="8" nodeType="withEffect">
                                  <p:stCondLst>
                                    <p:cond delay="0"/>
                                  </p:stCondLst>
                                  <p:iterate type="lt">
                                    <p:tmPct val="4000"/>
                                  </p:iterate>
                                  <p:childTnLst>
                                    <p:set>
                                      <p:cBhvr override="childStyle">
                                        <p:cTn id="68"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1" grpId="0"/>
      <p:bldP spid="11" grpId="1"/>
      <p:bldP spid="11" grpId="7"/>
      <p:bldP spid="11" grpId="8"/>
      <p:bldP spid="13" grpId="0"/>
      <p:bldP spid="13" grpId="1"/>
      <p:bldP spid="14" grpId="0"/>
      <p:bldP spid="1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804355"/>
            <a:ext cx="2146300" cy="3187700"/>
          </a:xfrm>
          <a:prstGeom prst="rect">
            <a:avLst/>
          </a:prstGeom>
        </p:spPr>
      </p:pic>
      <p:sp>
        <p:nvSpPr>
          <p:cNvPr id="3" name="TextBox 2"/>
          <p:cNvSpPr txBox="1"/>
          <p:nvPr/>
        </p:nvSpPr>
        <p:spPr>
          <a:xfrm>
            <a:off x="4784433" y="1892153"/>
            <a:ext cx="2985304" cy="461665"/>
          </a:xfrm>
          <a:prstGeom prst="rect">
            <a:avLst/>
          </a:prstGeom>
          <a:noFill/>
        </p:spPr>
        <p:txBody>
          <a:bodyPr wrap="none" rtlCol="0">
            <a:spAutoFit/>
          </a:bodyPr>
          <a:lstStyle/>
          <a:p>
            <a:r>
              <a:rPr lang="en-US" sz="2400" b="1" dirty="0" smtClean="0"/>
              <a:t>Current Transformers:</a:t>
            </a:r>
            <a:endParaRPr lang="en-US" sz="2400" b="1" dirty="0"/>
          </a:p>
        </p:txBody>
      </p:sp>
      <p:sp>
        <p:nvSpPr>
          <p:cNvPr id="6" name="TextBox 5"/>
          <p:cNvSpPr txBox="1"/>
          <p:nvPr/>
        </p:nvSpPr>
        <p:spPr>
          <a:xfrm>
            <a:off x="4784433" y="2702802"/>
            <a:ext cx="2914901" cy="369332"/>
          </a:xfrm>
          <a:prstGeom prst="rect">
            <a:avLst/>
          </a:prstGeom>
          <a:noFill/>
        </p:spPr>
        <p:txBody>
          <a:bodyPr wrap="none" rtlCol="0">
            <a:spAutoFit/>
          </a:bodyPr>
          <a:lstStyle/>
          <a:p>
            <a:r>
              <a:rPr lang="en-US" dirty="0" smtClean="0"/>
              <a:t>Reduce current to a low level</a:t>
            </a:r>
            <a:endParaRPr lang="en-US" dirty="0"/>
          </a:p>
        </p:txBody>
      </p:sp>
      <p:sp>
        <p:nvSpPr>
          <p:cNvPr id="7" name="TextBox 6"/>
          <p:cNvSpPr txBox="1"/>
          <p:nvPr/>
        </p:nvSpPr>
        <p:spPr>
          <a:xfrm>
            <a:off x="4784433" y="3421118"/>
            <a:ext cx="2615716" cy="369332"/>
          </a:xfrm>
          <a:prstGeom prst="rect">
            <a:avLst/>
          </a:prstGeom>
          <a:noFill/>
        </p:spPr>
        <p:txBody>
          <a:bodyPr wrap="none" rtlCol="0">
            <a:spAutoFit/>
          </a:bodyPr>
          <a:lstStyle/>
          <a:p>
            <a:r>
              <a:rPr lang="en-US" dirty="0" smtClean="0"/>
              <a:t>Are used in relay schemes</a:t>
            </a:r>
            <a:endParaRPr lang="en-US" dirty="0"/>
          </a:p>
        </p:txBody>
      </p:sp>
      <p:sp>
        <p:nvSpPr>
          <p:cNvPr id="9" name="TextBox 8"/>
          <p:cNvSpPr txBox="1"/>
          <p:nvPr/>
        </p:nvSpPr>
        <p:spPr>
          <a:xfrm>
            <a:off x="4784433" y="4139434"/>
            <a:ext cx="2144818" cy="369332"/>
          </a:xfrm>
          <a:prstGeom prst="rect">
            <a:avLst/>
          </a:prstGeom>
          <a:noFill/>
        </p:spPr>
        <p:txBody>
          <a:bodyPr wrap="none" rtlCol="0">
            <a:spAutoFit/>
          </a:bodyPr>
          <a:lstStyle/>
          <a:p>
            <a:r>
              <a:rPr lang="en-US" dirty="0" smtClean="0"/>
              <a:t>Are used in metering</a:t>
            </a:r>
            <a:endParaRPr lang="en-US" dirty="0"/>
          </a:p>
        </p:txBody>
      </p:sp>
      <p:sp>
        <p:nvSpPr>
          <p:cNvPr id="10" name="TextBox 9"/>
          <p:cNvSpPr txBox="1"/>
          <p:nvPr/>
        </p:nvSpPr>
        <p:spPr>
          <a:xfrm>
            <a:off x="4784433" y="4857750"/>
            <a:ext cx="1659365" cy="369332"/>
          </a:xfrm>
          <a:prstGeom prst="rect">
            <a:avLst/>
          </a:prstGeom>
          <a:noFill/>
        </p:spPr>
        <p:txBody>
          <a:bodyPr wrap="none" rtlCol="0">
            <a:spAutoFit/>
          </a:bodyPr>
          <a:lstStyle/>
          <a:p>
            <a:r>
              <a:rPr lang="en-US" dirty="0" smtClean="0"/>
              <a:t>All of the above</a:t>
            </a:r>
            <a:endParaRPr lang="en-US" dirty="0"/>
          </a:p>
        </p:txBody>
      </p:sp>
    </p:spTree>
    <p:extLst>
      <p:ext uri="{BB962C8B-B14F-4D97-AF65-F5344CB8AC3E}">
        <p14:creationId xmlns:p14="http://schemas.microsoft.com/office/powerpoint/2010/main" val="251142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mph" presetSubtype="0" fill="hold" grpId="1" nodeType="clickEffect">
                                  <p:stCondLst>
                                    <p:cond delay="0"/>
                                  </p:stCondLst>
                                  <p:iterate type="lt">
                                    <p:tmPct val="4000"/>
                                  </p:iterate>
                                  <p:childTnLst>
                                    <p:set>
                                      <p:cBhvr override="childStyle">
                                        <p:cTn id="27" dur="500" fill="hold"/>
                                        <p:tgtEl>
                                          <p:spTgt spid="10"/>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447800"/>
            <a:ext cx="9144000" cy="430887"/>
          </a:xfrm>
          <a:prstGeom prst="rect">
            <a:avLst/>
          </a:prstGeom>
          <a:noFill/>
        </p:spPr>
        <p:txBody>
          <a:bodyPr wrap="square" rtlCol="0">
            <a:spAutoFit/>
          </a:bodyPr>
          <a:lstStyle/>
          <a:p>
            <a:pPr algn="ctr"/>
            <a:r>
              <a:rPr lang="en-US" sz="2200" b="1" dirty="0" smtClean="0"/>
              <a:t>The purpose of a Potential </a:t>
            </a:r>
            <a:r>
              <a:rPr lang="en-US" sz="2200" b="1" dirty="0"/>
              <a:t>T</a:t>
            </a:r>
            <a:r>
              <a:rPr lang="en-US" sz="2200" b="1" dirty="0" smtClean="0"/>
              <a:t>ransformer in a substation application is to:</a:t>
            </a:r>
            <a:endParaRPr lang="en-US" sz="2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258" y="3110299"/>
            <a:ext cx="2209800" cy="2159000"/>
          </a:xfrm>
          <a:prstGeom prst="rect">
            <a:avLst/>
          </a:prstGeom>
        </p:spPr>
      </p:pic>
      <p:sp>
        <p:nvSpPr>
          <p:cNvPr id="6" name="TextBox 5"/>
          <p:cNvSpPr txBox="1"/>
          <p:nvPr/>
        </p:nvSpPr>
        <p:spPr>
          <a:xfrm>
            <a:off x="585354" y="2787134"/>
            <a:ext cx="4408258" cy="646331"/>
          </a:xfrm>
          <a:prstGeom prst="rect">
            <a:avLst/>
          </a:prstGeom>
          <a:noFill/>
        </p:spPr>
        <p:txBody>
          <a:bodyPr wrap="none" rtlCol="0">
            <a:spAutoFit/>
          </a:bodyPr>
          <a:lstStyle/>
          <a:p>
            <a:r>
              <a:rPr lang="en-US" dirty="0" smtClean="0"/>
              <a:t>Step down voltage from transmission level to</a:t>
            </a:r>
          </a:p>
          <a:p>
            <a:r>
              <a:rPr lang="en-US" dirty="0" smtClean="0"/>
              <a:t>distribution level</a:t>
            </a:r>
            <a:endParaRPr lang="en-US" dirty="0"/>
          </a:p>
        </p:txBody>
      </p:sp>
      <p:sp>
        <p:nvSpPr>
          <p:cNvPr id="7" name="TextBox 6"/>
          <p:cNvSpPr txBox="1"/>
          <p:nvPr/>
        </p:nvSpPr>
        <p:spPr>
          <a:xfrm>
            <a:off x="585354" y="3733800"/>
            <a:ext cx="4371646" cy="369332"/>
          </a:xfrm>
          <a:prstGeom prst="rect">
            <a:avLst/>
          </a:prstGeom>
          <a:noFill/>
        </p:spPr>
        <p:txBody>
          <a:bodyPr wrap="none" rtlCol="0">
            <a:spAutoFit/>
          </a:bodyPr>
          <a:lstStyle/>
          <a:p>
            <a:r>
              <a:rPr lang="en-US" dirty="0" smtClean="0"/>
              <a:t>Provide AC voltage for substation equipment</a:t>
            </a:r>
            <a:endParaRPr lang="en-US" dirty="0"/>
          </a:p>
        </p:txBody>
      </p:sp>
      <p:sp>
        <p:nvSpPr>
          <p:cNvPr id="9" name="TextBox 8"/>
          <p:cNvSpPr txBox="1"/>
          <p:nvPr/>
        </p:nvSpPr>
        <p:spPr>
          <a:xfrm>
            <a:off x="585354" y="4495800"/>
            <a:ext cx="4857099" cy="369332"/>
          </a:xfrm>
          <a:prstGeom prst="rect">
            <a:avLst/>
          </a:prstGeom>
          <a:noFill/>
        </p:spPr>
        <p:txBody>
          <a:bodyPr wrap="none" rtlCol="0">
            <a:spAutoFit/>
          </a:bodyPr>
          <a:lstStyle/>
          <a:p>
            <a:r>
              <a:rPr lang="en-US" dirty="0" smtClean="0"/>
              <a:t>Lower current level for revenue metering package</a:t>
            </a:r>
            <a:endParaRPr lang="en-US" dirty="0"/>
          </a:p>
        </p:txBody>
      </p:sp>
      <p:sp>
        <p:nvSpPr>
          <p:cNvPr id="10" name="TextBox 9"/>
          <p:cNvSpPr txBox="1"/>
          <p:nvPr/>
        </p:nvSpPr>
        <p:spPr>
          <a:xfrm>
            <a:off x="1938038" y="5119211"/>
            <a:ext cx="3537892" cy="369332"/>
          </a:xfrm>
          <a:prstGeom prst="rect">
            <a:avLst/>
          </a:prstGeom>
          <a:noFill/>
        </p:spPr>
        <p:txBody>
          <a:bodyPr wrap="square" rtlCol="0">
            <a:spAutoFit/>
          </a:bodyPr>
          <a:lstStyle/>
          <a:p>
            <a:r>
              <a:rPr lang="en-US" dirty="0"/>
              <a:t> </a:t>
            </a:r>
            <a:r>
              <a:rPr lang="en-US" dirty="0" smtClean="0"/>
              <a:t>level for revenue metering package</a:t>
            </a:r>
            <a:endParaRPr lang="en-US" dirty="0"/>
          </a:p>
        </p:txBody>
      </p:sp>
      <p:sp>
        <p:nvSpPr>
          <p:cNvPr id="11" name="TextBox 10"/>
          <p:cNvSpPr txBox="1"/>
          <p:nvPr/>
        </p:nvSpPr>
        <p:spPr>
          <a:xfrm>
            <a:off x="1143000" y="5117068"/>
            <a:ext cx="1551977" cy="369332"/>
          </a:xfrm>
          <a:prstGeom prst="rect">
            <a:avLst/>
          </a:prstGeom>
          <a:noFill/>
        </p:spPr>
        <p:txBody>
          <a:bodyPr wrap="square" rtlCol="0">
            <a:spAutoFit/>
          </a:bodyPr>
          <a:lstStyle/>
          <a:p>
            <a:r>
              <a:rPr lang="en-US" dirty="0" smtClean="0"/>
              <a:t>  voltage  </a:t>
            </a:r>
            <a:endParaRPr lang="en-US" dirty="0"/>
          </a:p>
        </p:txBody>
      </p:sp>
      <p:sp>
        <p:nvSpPr>
          <p:cNvPr id="12" name="TextBox 11"/>
          <p:cNvSpPr txBox="1"/>
          <p:nvPr/>
        </p:nvSpPr>
        <p:spPr>
          <a:xfrm>
            <a:off x="605315" y="5117068"/>
            <a:ext cx="867802" cy="369332"/>
          </a:xfrm>
          <a:prstGeom prst="rect">
            <a:avLst/>
          </a:prstGeom>
          <a:noFill/>
        </p:spPr>
        <p:txBody>
          <a:bodyPr wrap="none" rtlCol="0">
            <a:spAutoFit/>
          </a:bodyPr>
          <a:lstStyle/>
          <a:p>
            <a:r>
              <a:rPr lang="en-US" dirty="0"/>
              <a:t>Lower </a:t>
            </a:r>
            <a:r>
              <a:rPr lang="en-US" dirty="0" smtClean="0"/>
              <a:t> </a:t>
            </a:r>
            <a:endParaRPr lang="en-US" dirty="0"/>
          </a:p>
        </p:txBody>
      </p:sp>
    </p:spTree>
    <p:extLst>
      <p:ext uri="{BB962C8B-B14F-4D97-AF65-F5344CB8AC3E}">
        <p14:creationId xmlns:p14="http://schemas.microsoft.com/office/powerpoint/2010/main" val="7068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iterate type="lt">
                                    <p:tmPct val="0"/>
                                  </p:iterate>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64" presetClass="path" presetSubtype="0" accel="50000" decel="50000" fill="hold" grpId="1" nodeType="afterEffect">
                                  <p:stCondLst>
                                    <p:cond delay="0"/>
                                  </p:stCondLst>
                                  <p:childTnLst>
                                    <p:animMotion origin="layout" path="M -1.66667E-6 3.33333E-6 L -0.00521 -0.19514 " pathEditMode="relative" rAng="0" ptsTypes="AA">
                                      <p:cBhvr>
                                        <p:cTn id="45" dur="2000" fill="hold"/>
                                        <p:tgtEl>
                                          <p:spTgt spid="12"/>
                                        </p:tgtEl>
                                        <p:attrNameLst>
                                          <p:attrName>ppt_x</p:attrName>
                                          <p:attrName>ppt_y</p:attrName>
                                        </p:attrNameLst>
                                      </p:cBhvr>
                                      <p:rCtr x="-260" y="-9769"/>
                                    </p:animMotion>
                                  </p:childTnLst>
                                </p:cTn>
                              </p:par>
                              <p:par>
                                <p:cTn id="46" presetID="64" presetClass="path" presetSubtype="0" accel="50000" decel="50000" fill="hold" grpId="1" nodeType="withEffect">
                                  <p:stCondLst>
                                    <p:cond delay="0"/>
                                  </p:stCondLst>
                                  <p:iterate type="lt">
                                    <p:tmPct val="0"/>
                                  </p:iterate>
                                  <p:childTnLst>
                                    <p:animMotion origin="layout" path="M 4.16667E-6 3.33333E-6 L -0.0099 -0.20625 " pathEditMode="relative" rAng="0" ptsTypes="AA">
                                      <p:cBhvr>
                                        <p:cTn id="47" dur="2000" fill="hold"/>
                                        <p:tgtEl>
                                          <p:spTgt spid="11"/>
                                        </p:tgtEl>
                                        <p:attrNameLst>
                                          <p:attrName>ppt_x</p:attrName>
                                          <p:attrName>ppt_y</p:attrName>
                                        </p:attrNameLst>
                                      </p:cBhvr>
                                      <p:rCtr x="-503" y="-10324"/>
                                    </p:animMotion>
                                  </p:childTnLst>
                                </p:cTn>
                              </p:par>
                              <p:par>
                                <p:cTn id="48" presetID="64" presetClass="path" presetSubtype="0" accel="50000" decel="50000" fill="hold" grpId="1" nodeType="withEffect">
                                  <p:stCondLst>
                                    <p:cond delay="0"/>
                                  </p:stCondLst>
                                  <p:childTnLst>
                                    <p:animMotion origin="layout" path="M -1.94444E-6 3.7037E-7 L 0.03629 -0.1956 " pathEditMode="relative" rAng="0" ptsTypes="AA">
                                      <p:cBhvr>
                                        <p:cTn id="49" dur="2000" fill="hold"/>
                                        <p:tgtEl>
                                          <p:spTgt spid="10"/>
                                        </p:tgtEl>
                                        <p:attrNameLst>
                                          <p:attrName>ppt_x</p:attrName>
                                          <p:attrName>ppt_y</p:attrName>
                                        </p:attrNameLst>
                                      </p:cBhvr>
                                      <p:rCtr x="1806" y="-9792"/>
                                    </p:animMotion>
                                  </p:childTnLst>
                                </p:cTn>
                              </p:par>
                              <p:par>
                                <p:cTn id="50" presetID="28" presetClass="emph" presetSubtype="0" fill="hold" grpId="2" nodeType="withEffect">
                                  <p:stCondLst>
                                    <p:cond delay="0"/>
                                  </p:stCondLst>
                                  <p:iterate type="lt">
                                    <p:tmPct val="10000"/>
                                  </p:iterate>
                                  <p:childTnLst>
                                    <p:animClr clrSpc="rgb" dir="cw">
                                      <p:cBhvr override="childStyle">
                                        <p:cTn id="51" dur="500" fill="hold"/>
                                        <p:tgtEl>
                                          <p:spTgt spid="11"/>
                                        </p:tgtEl>
                                        <p:attrNameLst>
                                          <p:attrName>style.color</p:attrName>
                                        </p:attrNameLst>
                                      </p:cBhvr>
                                      <p:to>
                                        <a:srgbClr val="FF0000"/>
                                      </p:to>
                                    </p:animClr>
                                    <p:animClr clrSpc="rgb" dir="cw">
                                      <p:cBhvr>
                                        <p:cTn id="52" dur="500" fill="hold"/>
                                        <p:tgtEl>
                                          <p:spTgt spid="11"/>
                                        </p:tgtEl>
                                        <p:attrNameLst>
                                          <p:attrName>fillcolor</p:attrName>
                                        </p:attrNameLst>
                                      </p:cBhvr>
                                      <p:to>
                                        <a:srgbClr val="FF0000"/>
                                      </p:to>
                                    </p:animClr>
                                    <p:set>
                                      <p:cBhvr>
                                        <p:cTn id="53" dur="500" fill="hold"/>
                                        <p:tgtEl>
                                          <p:spTgt spid="11"/>
                                        </p:tgtEl>
                                        <p:attrNameLst>
                                          <p:attrName>fill.type</p:attrName>
                                        </p:attrNameLst>
                                      </p:cBhvr>
                                      <p:to>
                                        <p:strVal val="solid"/>
                                      </p:to>
                                    </p:set>
                                    <p:anim to="1.5" calcmode="lin" valueType="num">
                                      <p:cBhvr override="childStyle">
                                        <p:cTn id="54" dur="500" fill="hold"/>
                                        <p:tgtEl>
                                          <p:spTgt spid="11"/>
                                        </p:tgtEl>
                                        <p:attrNameLst>
                                          <p:attrName>style.fontSize</p:attrName>
                                        </p:attrNameLst>
                                      </p:cBhvr>
                                    </p:anim>
                                  </p:childTnLst>
                                </p:cTn>
                              </p:par>
                            </p:childTnLst>
                          </p:cTn>
                        </p:par>
                        <p:par>
                          <p:cTn id="55" fill="hold">
                            <p:stCondLst>
                              <p:cond delay="2500"/>
                            </p:stCondLst>
                            <p:childTnLst>
                              <p:par>
                                <p:cTn id="56" presetID="18" presetClass="emph" presetSubtype="0" fill="hold" grpId="3" nodeType="afterEffect">
                                  <p:stCondLst>
                                    <p:cond delay="0"/>
                                  </p:stCondLst>
                                  <p:iterate type="lt">
                                    <p:tmPct val="4000"/>
                                  </p:iterate>
                                  <p:childTnLst>
                                    <p:set>
                                      <p:cBhvr override="childStyle">
                                        <p:cTn id="57"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P spid="11" grpId="0"/>
      <p:bldP spid="11" grpId="1"/>
      <p:bldP spid="11" grpId="2"/>
      <p:bldP spid="11" grpId="3"/>
      <p:bldP spid="12" grpId="0"/>
      <p:bldP spid="1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 y="1828800"/>
            <a:ext cx="9144000" cy="830997"/>
          </a:xfrm>
          <a:prstGeom prst="rect">
            <a:avLst/>
          </a:prstGeom>
          <a:noFill/>
        </p:spPr>
        <p:txBody>
          <a:bodyPr wrap="square" rtlCol="0">
            <a:spAutoFit/>
          </a:bodyPr>
          <a:lstStyle/>
          <a:p>
            <a:pPr algn="ctr"/>
            <a:r>
              <a:rPr lang="en-US" sz="2400" b="1" dirty="0" smtClean="0"/>
              <a:t>The letters “AIM” must be next to the switch symbol </a:t>
            </a:r>
          </a:p>
          <a:p>
            <a:pPr algn="ctr"/>
            <a:r>
              <a:rPr lang="en-US" sz="2400" b="1" dirty="0" smtClean="0"/>
              <a:t>or the switch is considered to be an AOM (T/F)</a:t>
            </a:r>
            <a:endParaRPr lang="en-US" sz="2400" b="1" dirty="0"/>
          </a:p>
        </p:txBody>
      </p:sp>
      <p:sp>
        <p:nvSpPr>
          <p:cNvPr id="6" name="TextBox 5"/>
          <p:cNvSpPr txBox="1"/>
          <p:nvPr/>
        </p:nvSpPr>
        <p:spPr>
          <a:xfrm>
            <a:off x="-72578" y="3624797"/>
            <a:ext cx="9193614" cy="707886"/>
          </a:xfrm>
          <a:prstGeom prst="rect">
            <a:avLst/>
          </a:prstGeom>
          <a:noFill/>
        </p:spPr>
        <p:txBody>
          <a:bodyPr wrap="square" rtlCol="0">
            <a:spAutoFit/>
          </a:bodyPr>
          <a:lstStyle/>
          <a:p>
            <a:pPr algn="ctr"/>
            <a:r>
              <a:rPr lang="en-US" sz="4000" dirty="0" smtClean="0"/>
              <a:t>True</a:t>
            </a:r>
            <a:endParaRPr lang="en-US" sz="4000" dirty="0"/>
          </a:p>
        </p:txBody>
      </p:sp>
    </p:spTree>
    <p:extLst>
      <p:ext uri="{BB962C8B-B14F-4D97-AF65-F5344CB8AC3E}">
        <p14:creationId xmlns:p14="http://schemas.microsoft.com/office/powerpoint/2010/main" val="15564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759533" y="1447800"/>
            <a:ext cx="762000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rPr>
              <a:t>The purpose of the Electric System Operating Procedure (Red Book) is to:</a:t>
            </a:r>
            <a:endParaRPr lang="en-US"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5426" y="2784973"/>
            <a:ext cx="3146072" cy="2300525"/>
          </a:xfrm>
          <a:prstGeom prst="rect">
            <a:avLst/>
          </a:prstGeom>
        </p:spPr>
      </p:pic>
      <p:sp>
        <p:nvSpPr>
          <p:cNvPr id="6" name="TextBox 5"/>
          <p:cNvSpPr txBox="1"/>
          <p:nvPr/>
        </p:nvSpPr>
        <p:spPr>
          <a:xfrm>
            <a:off x="3505200" y="2895600"/>
            <a:ext cx="4930036" cy="646331"/>
          </a:xfrm>
          <a:prstGeom prst="rect">
            <a:avLst/>
          </a:prstGeom>
          <a:noFill/>
        </p:spPr>
        <p:txBody>
          <a:bodyPr wrap="square" rtlCol="0">
            <a:spAutoFit/>
          </a:bodyPr>
          <a:lstStyle/>
          <a:p>
            <a:r>
              <a:rPr lang="en-US" dirty="0" smtClean="0"/>
              <a:t>Provide guidelines for operating the I.T.S. Equipment in a uniform manner.</a:t>
            </a:r>
            <a:endParaRPr lang="en-US" dirty="0"/>
          </a:p>
        </p:txBody>
      </p:sp>
      <p:sp>
        <p:nvSpPr>
          <p:cNvPr id="10" name="TextBox 9"/>
          <p:cNvSpPr txBox="1"/>
          <p:nvPr/>
        </p:nvSpPr>
        <p:spPr>
          <a:xfrm flipH="1">
            <a:off x="3505200" y="3549283"/>
            <a:ext cx="4930035" cy="646331"/>
          </a:xfrm>
          <a:prstGeom prst="rect">
            <a:avLst/>
          </a:prstGeom>
          <a:noFill/>
        </p:spPr>
        <p:txBody>
          <a:bodyPr wrap="square" rtlCol="0">
            <a:spAutoFit/>
          </a:bodyPr>
          <a:lstStyle/>
          <a:p>
            <a:r>
              <a:rPr lang="en-US" dirty="0" smtClean="0"/>
              <a:t>Provide  applicable federal, state and local regulations concerning switching</a:t>
            </a:r>
            <a:endParaRPr lang="en-US" dirty="0"/>
          </a:p>
        </p:txBody>
      </p:sp>
      <p:sp>
        <p:nvSpPr>
          <p:cNvPr id="11" name="TextBox 10"/>
          <p:cNvSpPr txBox="1"/>
          <p:nvPr/>
        </p:nvSpPr>
        <p:spPr>
          <a:xfrm>
            <a:off x="3497893" y="4221569"/>
            <a:ext cx="4419600" cy="646331"/>
          </a:xfrm>
          <a:prstGeom prst="rect">
            <a:avLst/>
          </a:prstGeom>
          <a:noFill/>
        </p:spPr>
        <p:txBody>
          <a:bodyPr wrap="square" rtlCol="0">
            <a:spAutoFit/>
          </a:bodyPr>
          <a:lstStyle/>
          <a:p>
            <a:r>
              <a:rPr lang="en-US" dirty="0" smtClean="0"/>
              <a:t>Provide on-line diagrams for all stations throughout the state.</a:t>
            </a:r>
            <a:endParaRPr lang="en-US" dirty="0"/>
          </a:p>
        </p:txBody>
      </p:sp>
      <p:sp>
        <p:nvSpPr>
          <p:cNvPr id="12" name="TextBox 11"/>
          <p:cNvSpPr txBox="1"/>
          <p:nvPr/>
        </p:nvSpPr>
        <p:spPr>
          <a:xfrm>
            <a:off x="3505200" y="4867900"/>
            <a:ext cx="4572000" cy="646331"/>
          </a:xfrm>
          <a:prstGeom prst="rect">
            <a:avLst/>
          </a:prstGeom>
          <a:noFill/>
        </p:spPr>
        <p:txBody>
          <a:bodyPr wrap="square" rtlCol="0">
            <a:spAutoFit/>
          </a:bodyPr>
          <a:lstStyle/>
          <a:p>
            <a:r>
              <a:rPr lang="en-US" dirty="0" smtClean="0"/>
              <a:t>Provide maintenance instructions for all types of I.T.S. switches.</a:t>
            </a:r>
            <a:endParaRPr lang="en-US" dirty="0"/>
          </a:p>
        </p:txBody>
      </p:sp>
    </p:spTree>
    <p:extLst>
      <p:ext uri="{BB962C8B-B14F-4D97-AF65-F5344CB8AC3E}">
        <p14:creationId xmlns:p14="http://schemas.microsoft.com/office/powerpoint/2010/main" val="68538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1"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iterate type="lt">
                                    <p:tmPct val="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grpId="0" nodeType="withEffect">
                                  <p:stCondLst>
                                    <p:cond delay="0"/>
                                  </p:stCondLst>
                                  <p:iterate type="lt">
                                    <p:tmPct val="0"/>
                                  </p:iterate>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1" grpId="0"/>
      <p:bldP spid="11" grpId="1"/>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5" y="1828800"/>
            <a:ext cx="9116291" cy="830997"/>
          </a:xfrm>
          <a:prstGeom prst="rect">
            <a:avLst/>
          </a:prstGeom>
          <a:noFill/>
        </p:spPr>
        <p:txBody>
          <a:bodyPr wrap="square" rtlCol="0">
            <a:spAutoFit/>
          </a:bodyPr>
          <a:lstStyle/>
          <a:p>
            <a:r>
              <a:rPr lang="en-US" sz="2400" dirty="0" smtClean="0"/>
              <a:t>When a fault occurs, the AIM switch offers a better way to Isolate  </a:t>
            </a:r>
          </a:p>
          <a:p>
            <a:pPr algn="ctr"/>
            <a:r>
              <a:rPr lang="en-US" sz="2400" dirty="0" smtClean="0"/>
              <a:t>a transformer and not disturb its source transmission line (T/F)</a:t>
            </a:r>
            <a:endParaRPr lang="en-US" sz="2400" dirty="0"/>
          </a:p>
        </p:txBody>
      </p:sp>
      <p:sp>
        <p:nvSpPr>
          <p:cNvPr id="3" name="TextBox 2"/>
          <p:cNvSpPr txBox="1"/>
          <p:nvPr/>
        </p:nvSpPr>
        <p:spPr>
          <a:xfrm>
            <a:off x="-9395" y="3843075"/>
            <a:ext cx="9116291" cy="707886"/>
          </a:xfrm>
          <a:prstGeom prst="rect">
            <a:avLst/>
          </a:prstGeom>
          <a:noFill/>
        </p:spPr>
        <p:txBody>
          <a:bodyPr wrap="square" rtlCol="0">
            <a:spAutoFit/>
          </a:bodyPr>
          <a:lstStyle/>
          <a:p>
            <a:pPr algn="ctr"/>
            <a:r>
              <a:rPr lang="en-US" sz="4000" dirty="0" smtClean="0"/>
              <a:t>True</a:t>
            </a:r>
            <a:endParaRPr lang="en-US" sz="4000" dirty="0"/>
          </a:p>
        </p:txBody>
      </p:sp>
    </p:spTree>
    <p:extLst>
      <p:ext uri="{BB962C8B-B14F-4D97-AF65-F5344CB8AC3E}">
        <p14:creationId xmlns:p14="http://schemas.microsoft.com/office/powerpoint/2010/main" val="18021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45152" y="1592981"/>
            <a:ext cx="9116291" cy="461665"/>
          </a:xfrm>
          <a:prstGeom prst="rect">
            <a:avLst/>
          </a:prstGeom>
          <a:noFill/>
        </p:spPr>
        <p:txBody>
          <a:bodyPr wrap="square" rtlCol="0">
            <a:spAutoFit/>
          </a:bodyPr>
          <a:lstStyle/>
          <a:p>
            <a:pPr algn="ctr"/>
            <a:r>
              <a:rPr lang="en-US" sz="2400" b="1" dirty="0" smtClean="0"/>
              <a:t>True or False</a:t>
            </a:r>
            <a:endParaRPr lang="en-US" sz="2400" b="1" dirty="0"/>
          </a:p>
        </p:txBody>
      </p:sp>
      <p:sp>
        <p:nvSpPr>
          <p:cNvPr id="3" name="TextBox 2"/>
          <p:cNvSpPr txBox="1"/>
          <p:nvPr/>
        </p:nvSpPr>
        <p:spPr>
          <a:xfrm>
            <a:off x="27710" y="2438400"/>
            <a:ext cx="9116290" cy="369332"/>
          </a:xfrm>
          <a:prstGeom prst="rect">
            <a:avLst/>
          </a:prstGeom>
          <a:noFill/>
        </p:spPr>
        <p:txBody>
          <a:bodyPr wrap="square" rtlCol="0">
            <a:spAutoFit/>
          </a:bodyPr>
          <a:lstStyle/>
          <a:p>
            <a:pPr algn="ctr"/>
            <a:r>
              <a:rPr lang="en-US" dirty="0" smtClean="0"/>
              <a:t>An AOM has no interrupting capability.</a:t>
            </a:r>
            <a:endParaRPr lang="en-US" dirty="0"/>
          </a:p>
        </p:txBody>
      </p:sp>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585355" y="4038600"/>
            <a:ext cx="1828800" cy="182880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506653" y="4038600"/>
            <a:ext cx="1828800" cy="1828800"/>
          </a:xfrm>
          <a:prstGeom prst="rect">
            <a:avLst/>
          </a:prstGeom>
        </p:spPr>
      </p:pic>
      <p:sp>
        <p:nvSpPr>
          <p:cNvPr id="9" name="TextBox 8"/>
          <p:cNvSpPr txBox="1"/>
          <p:nvPr/>
        </p:nvSpPr>
        <p:spPr>
          <a:xfrm>
            <a:off x="152400" y="4491376"/>
            <a:ext cx="8991600" cy="707886"/>
          </a:xfrm>
          <a:prstGeom prst="rect">
            <a:avLst/>
          </a:prstGeom>
          <a:noFill/>
        </p:spPr>
        <p:txBody>
          <a:bodyPr wrap="square" rtlCol="0">
            <a:spAutoFit/>
          </a:bodyPr>
          <a:lstStyle/>
          <a:p>
            <a:pPr algn="ctr"/>
            <a:r>
              <a:rPr lang="en-US" sz="4000" dirty="0" smtClean="0"/>
              <a:t>TRUE</a:t>
            </a:r>
            <a:endParaRPr lang="en-US" sz="4000" dirty="0"/>
          </a:p>
        </p:txBody>
      </p:sp>
      <p:sp>
        <p:nvSpPr>
          <p:cNvPr id="10" name="TextBox 9"/>
          <p:cNvSpPr txBox="1"/>
          <p:nvPr/>
        </p:nvSpPr>
        <p:spPr>
          <a:xfrm>
            <a:off x="152400" y="6036594"/>
            <a:ext cx="8991600" cy="369332"/>
          </a:xfrm>
          <a:prstGeom prst="rect">
            <a:avLst/>
          </a:prstGeom>
          <a:noFill/>
        </p:spPr>
        <p:txBody>
          <a:bodyPr wrap="square" rtlCol="0">
            <a:spAutoFit/>
          </a:bodyPr>
          <a:lstStyle/>
          <a:p>
            <a:pPr algn="ctr"/>
            <a:r>
              <a:rPr lang="en-US" b="1" dirty="0"/>
              <a:t>NOTE: </a:t>
            </a:r>
            <a:r>
              <a:rPr lang="en-US" dirty="0"/>
              <a:t>An AOM switch has no interrupting capability.</a:t>
            </a:r>
          </a:p>
        </p:txBody>
      </p:sp>
    </p:spTree>
    <p:extLst>
      <p:ext uri="{BB962C8B-B14F-4D97-AF65-F5344CB8AC3E}">
        <p14:creationId xmlns:p14="http://schemas.microsoft.com/office/powerpoint/2010/main" val="65781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676400"/>
            <a:ext cx="9116291" cy="461665"/>
          </a:xfrm>
          <a:prstGeom prst="rect">
            <a:avLst/>
          </a:prstGeom>
          <a:noFill/>
        </p:spPr>
        <p:txBody>
          <a:bodyPr wrap="square" rtlCol="0">
            <a:spAutoFit/>
          </a:bodyPr>
          <a:lstStyle/>
          <a:p>
            <a:pPr algn="ctr"/>
            <a:r>
              <a:rPr lang="en-US" sz="2400" dirty="0" smtClean="0"/>
              <a:t>A “NBM” has an automatic function (T/F)</a:t>
            </a:r>
            <a:endParaRPr lang="en-US" sz="2400" dirty="0"/>
          </a:p>
        </p:txBody>
      </p:sp>
      <p:sp>
        <p:nvSpPr>
          <p:cNvPr id="3" name="TextBox 2"/>
          <p:cNvSpPr txBox="1"/>
          <p:nvPr/>
        </p:nvSpPr>
        <p:spPr>
          <a:xfrm>
            <a:off x="27709" y="2794170"/>
            <a:ext cx="9116291" cy="707886"/>
          </a:xfrm>
          <a:prstGeom prst="rect">
            <a:avLst/>
          </a:prstGeom>
          <a:noFill/>
        </p:spPr>
        <p:txBody>
          <a:bodyPr wrap="square" rtlCol="0">
            <a:spAutoFit/>
          </a:bodyPr>
          <a:lstStyle/>
          <a:p>
            <a:pPr algn="ctr"/>
            <a:r>
              <a:rPr lang="en-US" sz="4000" dirty="0" smtClean="0"/>
              <a:t>False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429000"/>
            <a:ext cx="6096000" cy="1856601"/>
          </a:xfrm>
          <a:prstGeom prst="rect">
            <a:avLst/>
          </a:prstGeom>
        </p:spPr>
      </p:pic>
      <p:sp>
        <p:nvSpPr>
          <p:cNvPr id="9" name="Rectangle 8"/>
          <p:cNvSpPr/>
          <p:nvPr/>
        </p:nvSpPr>
        <p:spPr>
          <a:xfrm>
            <a:off x="27708" y="5285601"/>
            <a:ext cx="9116291" cy="646331"/>
          </a:xfrm>
          <a:prstGeom prst="rect">
            <a:avLst/>
          </a:prstGeom>
        </p:spPr>
        <p:txBody>
          <a:bodyPr wrap="square">
            <a:spAutoFit/>
          </a:bodyPr>
          <a:lstStyle/>
          <a:p>
            <a:pPr algn="ctr"/>
            <a:r>
              <a:rPr lang="en-US" dirty="0"/>
              <a:t>T</a:t>
            </a:r>
            <a:r>
              <a:rPr lang="en-US" dirty="0" smtClean="0"/>
              <a:t>he </a:t>
            </a:r>
            <a:r>
              <a:rPr lang="en-US" dirty="0"/>
              <a:t>letter </a:t>
            </a:r>
            <a:r>
              <a:rPr lang="en-US" dirty="0" smtClean="0"/>
              <a:t>M </a:t>
            </a:r>
            <a:r>
              <a:rPr lang="en-US" dirty="0"/>
              <a:t>indicates a motor and </a:t>
            </a:r>
            <a:r>
              <a:rPr lang="en-US" dirty="0" smtClean="0"/>
              <a:t>that the </a:t>
            </a:r>
            <a:r>
              <a:rPr lang="en-US" dirty="0"/>
              <a:t>switch is non-automatic</a:t>
            </a:r>
            <a:r>
              <a:rPr lang="en-US" dirty="0" smtClean="0"/>
              <a:t>.</a:t>
            </a:r>
          </a:p>
          <a:p>
            <a:pPr algn="ctr"/>
            <a:r>
              <a:rPr lang="en-US" dirty="0" smtClean="0"/>
              <a:t> </a:t>
            </a:r>
            <a:r>
              <a:rPr lang="en-US" dirty="0"/>
              <a:t>The NBM switch has no automatic function.</a:t>
            </a:r>
          </a:p>
        </p:txBody>
      </p:sp>
    </p:spTree>
    <p:extLst>
      <p:ext uri="{BB962C8B-B14F-4D97-AF65-F5344CB8AC3E}">
        <p14:creationId xmlns:p14="http://schemas.microsoft.com/office/powerpoint/2010/main" val="429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33612" y="1676400"/>
            <a:ext cx="9116290" cy="461665"/>
          </a:xfrm>
          <a:prstGeom prst="rect">
            <a:avLst/>
          </a:prstGeom>
          <a:noFill/>
        </p:spPr>
        <p:txBody>
          <a:bodyPr wrap="square" rtlCol="0">
            <a:spAutoFit/>
          </a:bodyPr>
          <a:lstStyle/>
          <a:p>
            <a:pPr algn="ctr"/>
            <a:r>
              <a:rPr lang="en-US" sz="2400" b="1" dirty="0" smtClean="0"/>
              <a:t>AOM/AGS blinks the transmission line to clear a fault</a:t>
            </a:r>
            <a:endParaRPr lang="en-US" sz="2400" b="1" dirty="0"/>
          </a:p>
        </p:txBody>
      </p:sp>
      <p:sp>
        <p:nvSpPr>
          <p:cNvPr id="3" name="TextBox 2"/>
          <p:cNvSpPr txBox="1"/>
          <p:nvPr/>
        </p:nvSpPr>
        <p:spPr>
          <a:xfrm>
            <a:off x="-30178" y="2719691"/>
            <a:ext cx="9116290"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055" y="4267200"/>
            <a:ext cx="2387600" cy="1676400"/>
          </a:xfrm>
          <a:prstGeom prst="rect">
            <a:avLst/>
          </a:prstGeom>
        </p:spPr>
      </p:pic>
    </p:spTree>
    <p:extLst>
      <p:ext uri="{BB962C8B-B14F-4D97-AF65-F5344CB8AC3E}">
        <p14:creationId xmlns:p14="http://schemas.microsoft.com/office/powerpoint/2010/main" val="39365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12036" y="1519535"/>
            <a:ext cx="9116291" cy="461665"/>
          </a:xfrm>
          <a:prstGeom prst="rect">
            <a:avLst/>
          </a:prstGeom>
          <a:noFill/>
        </p:spPr>
        <p:txBody>
          <a:bodyPr wrap="square" rtlCol="0">
            <a:spAutoFit/>
          </a:bodyPr>
          <a:lstStyle/>
          <a:p>
            <a:pPr algn="ctr"/>
            <a:r>
              <a:rPr lang="en-US" sz="2400" b="1" dirty="0" smtClean="0"/>
              <a:t>A “RLB” switch will interrupt load (T/F)</a:t>
            </a:r>
            <a:endParaRPr lang="en-US" sz="2400" b="1" dirty="0"/>
          </a:p>
        </p:txBody>
      </p:sp>
      <p:sp>
        <p:nvSpPr>
          <p:cNvPr id="6" name="TextBox 5"/>
          <p:cNvSpPr txBox="1"/>
          <p:nvPr/>
        </p:nvSpPr>
        <p:spPr>
          <a:xfrm>
            <a:off x="-32913" y="2743200"/>
            <a:ext cx="9193614" cy="707886"/>
          </a:xfrm>
          <a:prstGeom prst="rect">
            <a:avLst/>
          </a:prstGeom>
          <a:noFill/>
        </p:spPr>
        <p:txBody>
          <a:bodyPr wrap="square" rtlCol="0">
            <a:spAutoFit/>
          </a:bodyPr>
          <a:lstStyle/>
          <a:p>
            <a:pPr algn="ctr"/>
            <a:r>
              <a:rPr lang="en-US" sz="4000" dirty="0" smtClean="0"/>
              <a:t>True</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887298"/>
            <a:ext cx="4164414" cy="26556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 y="3887298"/>
            <a:ext cx="2524885" cy="2646239"/>
          </a:xfrm>
          <a:prstGeom prst="rect">
            <a:avLst/>
          </a:prstGeom>
        </p:spPr>
      </p:pic>
    </p:spTree>
    <p:extLst>
      <p:ext uri="{BB962C8B-B14F-4D97-AF65-F5344CB8AC3E}">
        <p14:creationId xmlns:p14="http://schemas.microsoft.com/office/powerpoint/2010/main" val="40604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5" y="1143000"/>
            <a:ext cx="9144000" cy="830997"/>
          </a:xfrm>
          <a:prstGeom prst="rect">
            <a:avLst/>
          </a:prstGeom>
          <a:noFill/>
        </p:spPr>
        <p:txBody>
          <a:bodyPr wrap="square" rtlCol="0">
            <a:spAutoFit/>
          </a:bodyPr>
          <a:lstStyle/>
          <a:p>
            <a:pPr algn="ctr"/>
            <a:r>
              <a:rPr lang="en-US" sz="2400" b="1" dirty="0" smtClean="0"/>
              <a:t>A switch marked RLB, with no amp rating </a:t>
            </a:r>
          </a:p>
          <a:p>
            <a:pPr algn="ctr"/>
            <a:r>
              <a:rPr lang="en-US" sz="2400" b="1" dirty="0" smtClean="0"/>
              <a:t>shown, will be understood to be rated at: </a:t>
            </a:r>
            <a:endParaRPr lang="en-US" sz="2400" b="1" dirty="0"/>
          </a:p>
        </p:txBody>
      </p:sp>
      <p:sp>
        <p:nvSpPr>
          <p:cNvPr id="6" name="TextBox 5"/>
          <p:cNvSpPr txBox="1"/>
          <p:nvPr/>
        </p:nvSpPr>
        <p:spPr>
          <a:xfrm>
            <a:off x="3799179" y="2900927"/>
            <a:ext cx="1393458" cy="461665"/>
          </a:xfrm>
          <a:prstGeom prst="rect">
            <a:avLst/>
          </a:prstGeom>
          <a:noFill/>
        </p:spPr>
        <p:txBody>
          <a:bodyPr wrap="none" rtlCol="0">
            <a:spAutoFit/>
          </a:bodyPr>
          <a:lstStyle/>
          <a:p>
            <a:r>
              <a:rPr lang="en-US" sz="2400" dirty="0" smtClean="0"/>
              <a:t>500 amps</a:t>
            </a:r>
            <a:endParaRPr lang="en-US" sz="2400" dirty="0"/>
          </a:p>
        </p:txBody>
      </p:sp>
      <p:sp>
        <p:nvSpPr>
          <p:cNvPr id="10" name="TextBox 9"/>
          <p:cNvSpPr txBox="1"/>
          <p:nvPr/>
        </p:nvSpPr>
        <p:spPr>
          <a:xfrm>
            <a:off x="3799179" y="3811775"/>
            <a:ext cx="1548950" cy="461665"/>
          </a:xfrm>
          <a:prstGeom prst="rect">
            <a:avLst/>
          </a:prstGeom>
          <a:noFill/>
        </p:spPr>
        <p:txBody>
          <a:bodyPr wrap="none" rtlCol="0">
            <a:spAutoFit/>
          </a:bodyPr>
          <a:lstStyle/>
          <a:p>
            <a:r>
              <a:rPr lang="en-US" sz="2400" dirty="0" smtClean="0"/>
              <a:t>1200 amps</a:t>
            </a:r>
            <a:endParaRPr lang="en-US" sz="2400" dirty="0"/>
          </a:p>
        </p:txBody>
      </p:sp>
      <p:sp>
        <p:nvSpPr>
          <p:cNvPr id="11" name="TextBox 10"/>
          <p:cNvSpPr txBox="1"/>
          <p:nvPr/>
        </p:nvSpPr>
        <p:spPr>
          <a:xfrm>
            <a:off x="3799179" y="4267200"/>
            <a:ext cx="2503058" cy="461665"/>
          </a:xfrm>
          <a:prstGeom prst="rect">
            <a:avLst/>
          </a:prstGeom>
          <a:noFill/>
        </p:spPr>
        <p:txBody>
          <a:bodyPr wrap="none" rtlCol="0">
            <a:spAutoFit/>
          </a:bodyPr>
          <a:lstStyle/>
          <a:p>
            <a:r>
              <a:rPr lang="en-US" sz="2400" dirty="0" smtClean="0"/>
              <a:t>None of the above</a:t>
            </a:r>
            <a:endParaRPr lang="en-US" sz="2400" dirty="0"/>
          </a:p>
        </p:txBody>
      </p:sp>
      <p:sp>
        <p:nvSpPr>
          <p:cNvPr id="9" name="TextBox 8"/>
          <p:cNvSpPr txBox="1"/>
          <p:nvPr/>
        </p:nvSpPr>
        <p:spPr>
          <a:xfrm>
            <a:off x="3799179" y="3356351"/>
            <a:ext cx="1810781" cy="461665"/>
          </a:xfrm>
          <a:prstGeom prst="rect">
            <a:avLst/>
          </a:prstGeom>
          <a:noFill/>
        </p:spPr>
        <p:txBody>
          <a:bodyPr wrap="square" rtlCol="0">
            <a:spAutoFit/>
          </a:bodyPr>
          <a:lstStyle/>
          <a:p>
            <a:r>
              <a:rPr lang="en-US" sz="2400" dirty="0" smtClean="0"/>
              <a:t>600 amps</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54" y="2957215"/>
            <a:ext cx="2628900" cy="3543300"/>
          </a:xfrm>
          <a:prstGeom prst="rect">
            <a:avLst/>
          </a:prstGeom>
        </p:spPr>
      </p:pic>
    </p:spTree>
    <p:extLst>
      <p:ext uri="{BB962C8B-B14F-4D97-AF65-F5344CB8AC3E}">
        <p14:creationId xmlns:p14="http://schemas.microsoft.com/office/powerpoint/2010/main" val="28519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par>
                          <p:cTn id="35" fill="hold">
                            <p:stCondLst>
                              <p:cond delay="500"/>
                            </p:stCondLst>
                            <p:childTnLst>
                              <p:par>
                                <p:cTn id="36" presetID="49" presetClass="path" presetSubtype="0" accel="50000" decel="50000" fill="hold" grpId="1" nodeType="afterEffect">
                                  <p:stCondLst>
                                    <p:cond delay="0"/>
                                  </p:stCondLst>
                                  <p:childTnLst>
                                    <p:animMotion origin="layout" path="M -4.72222E-6 9.34536E-7 L 0.14914 0.0761 " pathEditMode="relative" rAng="0" ptsTypes="AA">
                                      <p:cBhvr>
                                        <p:cTn id="37" dur="2000" fill="hold"/>
                                        <p:tgtEl>
                                          <p:spTgt spid="9"/>
                                        </p:tgtEl>
                                        <p:attrNameLst>
                                          <p:attrName>ppt_x</p:attrName>
                                          <p:attrName>ppt_y</p:attrName>
                                        </p:attrNameLst>
                                      </p:cBhvr>
                                      <p:rCtr x="7448" y="3794"/>
                                    </p:animMotion>
                                  </p:childTnLst>
                                </p:cTn>
                              </p:par>
                              <p:par>
                                <p:cTn id="38" presetID="10" presetClass="emph" presetSubtype="0" fill="hold" grpId="2" nodeType="withEffect">
                                  <p:stCondLst>
                                    <p:cond delay="0"/>
                                  </p:stCondLst>
                                  <p:childTnLst>
                                    <p:anim calcmode="discrete" valueType="str">
                                      <p:cBhvr override="childStyle">
                                        <p:cTn id="39" dur="2000" fill="hold"/>
                                        <p:tgtEl>
                                          <p:spTgt spid="9"/>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1" grpId="1"/>
      <p:bldP spid="9" grpId="0"/>
      <p:bldP spid="9" grpId="1"/>
      <p:bldP spid="9"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34636" y="1143000"/>
            <a:ext cx="9296400" cy="830997"/>
          </a:xfrm>
          <a:prstGeom prst="rect">
            <a:avLst/>
          </a:prstGeom>
          <a:noFill/>
        </p:spPr>
        <p:txBody>
          <a:bodyPr wrap="square" rtlCol="0">
            <a:spAutoFit/>
          </a:bodyPr>
          <a:lstStyle/>
          <a:p>
            <a:pPr algn="ctr"/>
            <a:r>
              <a:rPr lang="en-US" sz="2400" b="1" dirty="0" smtClean="0"/>
              <a:t>When replacing a substation high side fuse, which of the following conditions must be met?</a:t>
            </a:r>
            <a:endParaRPr lang="en-US" sz="2400" b="1" dirty="0"/>
          </a:p>
        </p:txBody>
      </p:sp>
      <p:sp>
        <p:nvSpPr>
          <p:cNvPr id="6" name="TextBox 5"/>
          <p:cNvSpPr txBox="1"/>
          <p:nvPr/>
        </p:nvSpPr>
        <p:spPr>
          <a:xfrm>
            <a:off x="152400" y="3276600"/>
            <a:ext cx="5987216"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Both High side and low side switches must be closed</a:t>
            </a:r>
            <a:endParaRPr lang="en-US" sz="2000" dirty="0"/>
          </a:p>
        </p:txBody>
      </p:sp>
      <p:sp>
        <p:nvSpPr>
          <p:cNvPr id="7" name="TextBox 6"/>
          <p:cNvSpPr txBox="1"/>
          <p:nvPr/>
        </p:nvSpPr>
        <p:spPr>
          <a:xfrm>
            <a:off x="152400" y="3810000"/>
            <a:ext cx="5257800"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High side switch closed and low side open</a:t>
            </a:r>
            <a:endParaRPr lang="en-US" sz="2000" dirty="0"/>
          </a:p>
        </p:txBody>
      </p:sp>
      <p:sp>
        <p:nvSpPr>
          <p:cNvPr id="8" name="TextBox 7"/>
          <p:cNvSpPr txBox="1"/>
          <p:nvPr/>
        </p:nvSpPr>
        <p:spPr>
          <a:xfrm>
            <a:off x="152400" y="2743200"/>
            <a:ext cx="6248400"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Both high side and low side switches must be opened </a:t>
            </a:r>
            <a:endParaRPr lang="en-US" sz="2000" dirty="0"/>
          </a:p>
        </p:txBody>
      </p:sp>
      <p:sp>
        <p:nvSpPr>
          <p:cNvPr id="9" name="TextBox 8"/>
          <p:cNvSpPr txBox="1"/>
          <p:nvPr/>
        </p:nvSpPr>
        <p:spPr>
          <a:xfrm>
            <a:off x="152400" y="2209800"/>
            <a:ext cx="5486400"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High side switch open and low side closed </a:t>
            </a:r>
            <a:endParaRPr lang="en-US" sz="2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4267200"/>
            <a:ext cx="3403980" cy="2323118"/>
          </a:xfrm>
          <a:prstGeom prst="rect">
            <a:avLst/>
          </a:prstGeom>
        </p:spPr>
      </p:pic>
    </p:spTree>
    <p:extLst>
      <p:ext uri="{BB962C8B-B14F-4D97-AF65-F5344CB8AC3E}">
        <p14:creationId xmlns:p14="http://schemas.microsoft.com/office/powerpoint/2010/main" val="1452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P spid="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39" y="1142999"/>
            <a:ext cx="8559461" cy="5131571"/>
          </a:xfrm>
          <a:prstGeom prst="rect">
            <a:avLst/>
          </a:prstGeom>
        </p:spPr>
      </p:pic>
    </p:spTree>
    <p:extLst>
      <p:ext uri="{BB962C8B-B14F-4D97-AF65-F5344CB8AC3E}">
        <p14:creationId xmlns:p14="http://schemas.microsoft.com/office/powerpoint/2010/main" val="3597022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64" y="1143000"/>
            <a:ext cx="8687417" cy="4876800"/>
          </a:xfrm>
          <a:prstGeom prst="rect">
            <a:avLst/>
          </a:prstGeom>
        </p:spPr>
      </p:pic>
    </p:spTree>
    <p:extLst>
      <p:ext uri="{BB962C8B-B14F-4D97-AF65-F5344CB8AC3E}">
        <p14:creationId xmlns:p14="http://schemas.microsoft.com/office/powerpoint/2010/main" val="1982113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6926" y="1219200"/>
            <a:ext cx="9137073"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Trans-Rupter breaks the flow of electricity by opening _________ in a gas filled bottle.</a:t>
            </a:r>
            <a:endParaRPr lang="en-US" sz="2400" b="1" dirty="0">
              <a:latin typeface="Book Antiqua" pitchFamily="18" charset="0"/>
              <a:cs typeface="Calibri" pitchFamily="34" charset="0"/>
            </a:endParaRPr>
          </a:p>
        </p:txBody>
      </p:sp>
      <p:sp>
        <p:nvSpPr>
          <p:cNvPr id="3" name="TextBox 2"/>
          <p:cNvSpPr txBox="1"/>
          <p:nvPr/>
        </p:nvSpPr>
        <p:spPr>
          <a:xfrm>
            <a:off x="1136072" y="2694761"/>
            <a:ext cx="949299" cy="461665"/>
          </a:xfrm>
          <a:prstGeom prst="rect">
            <a:avLst/>
          </a:prstGeom>
          <a:noFill/>
        </p:spPr>
        <p:txBody>
          <a:bodyPr wrap="none" rtlCol="0" anchor="ctr" anchorCtr="1">
            <a:spAutoFit/>
          </a:bodyPr>
          <a:lstStyle/>
          <a:p>
            <a:r>
              <a:rPr lang="en-US" sz="2400" dirty="0" smtClean="0">
                <a:latin typeface="Book Antiqua" pitchFamily="18" charset="0"/>
                <a:cs typeface="Calibri" pitchFamily="34" charset="0"/>
              </a:rPr>
              <a:t>Fuses</a:t>
            </a:r>
            <a:endParaRPr lang="en-US" sz="2400" dirty="0">
              <a:latin typeface="Book Antiqua" pitchFamily="18" charset="0"/>
              <a:cs typeface="Calibri" pitchFamily="34" charset="0"/>
            </a:endParaRPr>
          </a:p>
        </p:txBody>
      </p:sp>
      <p:sp>
        <p:nvSpPr>
          <p:cNvPr id="7" name="TextBox 6"/>
          <p:cNvSpPr txBox="1"/>
          <p:nvPr/>
        </p:nvSpPr>
        <p:spPr>
          <a:xfrm>
            <a:off x="1136072" y="3735891"/>
            <a:ext cx="1555588" cy="461665"/>
          </a:xfrm>
          <a:prstGeom prst="rect">
            <a:avLst/>
          </a:prstGeom>
          <a:noFill/>
        </p:spPr>
        <p:txBody>
          <a:bodyPr wrap="square" rtlCol="0">
            <a:spAutoFit/>
          </a:bodyPr>
          <a:lstStyle/>
          <a:p>
            <a:r>
              <a:rPr lang="en-US" sz="2400" dirty="0" smtClean="0">
                <a:latin typeface="Book Antiqua" pitchFamily="18" charset="0"/>
              </a:rPr>
              <a:t>Contacts</a:t>
            </a:r>
          </a:p>
        </p:txBody>
      </p:sp>
      <p:sp>
        <p:nvSpPr>
          <p:cNvPr id="6" name="TextBox 5"/>
          <p:cNvSpPr txBox="1"/>
          <p:nvPr/>
        </p:nvSpPr>
        <p:spPr>
          <a:xfrm>
            <a:off x="1136072" y="3215326"/>
            <a:ext cx="5334000" cy="461665"/>
          </a:xfrm>
          <a:prstGeom prst="rect">
            <a:avLst/>
          </a:prstGeom>
          <a:noFill/>
        </p:spPr>
        <p:txBody>
          <a:bodyPr wrap="square" rtlCol="0">
            <a:spAutoFit/>
          </a:bodyPr>
          <a:lstStyle/>
          <a:p>
            <a:r>
              <a:rPr lang="en-US" sz="2400" dirty="0" smtClean="0">
                <a:latin typeface="Book Antiqua" pitchFamily="18" charset="0"/>
                <a:cs typeface="Calibri" pitchFamily="34" charset="0"/>
              </a:rPr>
              <a:t>Blades</a:t>
            </a:r>
            <a:endParaRPr lang="en-US" sz="2400" dirty="0">
              <a:latin typeface="Book Antiqua" pitchFamily="18" charset="0"/>
            </a:endParaRPr>
          </a:p>
        </p:txBody>
      </p:sp>
      <p:sp>
        <p:nvSpPr>
          <p:cNvPr id="9" name="TextBox 8"/>
          <p:cNvSpPr txBox="1"/>
          <p:nvPr/>
        </p:nvSpPr>
        <p:spPr>
          <a:xfrm>
            <a:off x="1136072" y="4256456"/>
            <a:ext cx="5181600" cy="461665"/>
          </a:xfrm>
          <a:prstGeom prst="rect">
            <a:avLst/>
          </a:prstGeom>
          <a:noFill/>
        </p:spPr>
        <p:txBody>
          <a:bodyPr wrap="square" rtlCol="0">
            <a:spAutoFit/>
          </a:bodyPr>
          <a:lstStyle/>
          <a:p>
            <a:r>
              <a:rPr lang="en-US" sz="2400" dirty="0" smtClean="0">
                <a:latin typeface="Book Antiqua" pitchFamily="18" charset="0"/>
              </a:rPr>
              <a:t>All of the above</a:t>
            </a:r>
            <a:endParaRPr lang="en-US" sz="2400" dirty="0">
              <a:latin typeface="Book Antiqua"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819400"/>
            <a:ext cx="4207225" cy="3168135"/>
          </a:xfrm>
          <a:prstGeom prst="rect">
            <a:avLst/>
          </a:prstGeom>
        </p:spPr>
      </p:pic>
    </p:spTree>
    <p:extLst>
      <p:ext uri="{BB962C8B-B14F-4D97-AF65-F5344CB8AC3E}">
        <p14:creationId xmlns:p14="http://schemas.microsoft.com/office/powerpoint/2010/main" val="57560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0"/>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par>
                                <p:cTn id="41" presetID="64" presetClass="path" presetSubtype="0" accel="50000" decel="50000" fill="hold" grpId="1" nodeType="withEffect">
                                  <p:stCondLst>
                                    <p:cond delay="0"/>
                                  </p:stCondLst>
                                  <p:childTnLst>
                                    <p:animMotion origin="layout" path="M 5E-6 4.17206E-6 L 0.1323 -0.31129 " pathEditMode="relative" rAng="0" ptsTypes="AA">
                                      <p:cBhvr>
                                        <p:cTn id="42" dur="2000" fill="hold"/>
                                        <p:tgtEl>
                                          <p:spTgt spid="7"/>
                                        </p:tgtEl>
                                        <p:attrNameLst>
                                          <p:attrName>ppt_x</p:attrName>
                                          <p:attrName>ppt_y</p:attrName>
                                        </p:attrNameLst>
                                      </p:cBhvr>
                                      <p:rCtr x="6615" y="-155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Rectangle 1"/>
          <p:cNvSpPr/>
          <p:nvPr/>
        </p:nvSpPr>
        <p:spPr>
          <a:xfrm>
            <a:off x="0" y="1400145"/>
            <a:ext cx="9144000" cy="400110"/>
          </a:xfrm>
          <a:prstGeom prst="rect">
            <a:avLst/>
          </a:prstGeom>
        </p:spPr>
        <p:txBody>
          <a:bodyPr wrap="square">
            <a:spAutoFit/>
          </a:bodyPr>
          <a:lstStyle/>
          <a:p>
            <a:pPr algn="ctr"/>
            <a:r>
              <a:rPr lang="en-US" sz="2000" b="1" dirty="0" smtClean="0"/>
              <a:t>If you do not follow the Red Book, the following can happen:</a:t>
            </a:r>
            <a:endParaRPr lang="en-US" sz="2000" b="1" dirty="0"/>
          </a:p>
        </p:txBody>
      </p:sp>
      <p:sp>
        <p:nvSpPr>
          <p:cNvPr id="3" name="TextBox 2"/>
          <p:cNvSpPr txBox="1"/>
          <p:nvPr/>
        </p:nvSpPr>
        <p:spPr>
          <a:xfrm>
            <a:off x="4155195" y="2667000"/>
            <a:ext cx="4495800" cy="369332"/>
          </a:xfrm>
          <a:prstGeom prst="rect">
            <a:avLst/>
          </a:prstGeom>
          <a:noFill/>
        </p:spPr>
        <p:txBody>
          <a:bodyPr wrap="square" rtlCol="0">
            <a:spAutoFit/>
          </a:bodyPr>
          <a:lstStyle/>
          <a:p>
            <a:r>
              <a:rPr lang="en-US" dirty="0" smtClean="0"/>
              <a:t>Cause Injury</a:t>
            </a:r>
            <a:endParaRPr lang="en-US" dirty="0"/>
          </a:p>
        </p:txBody>
      </p:sp>
      <p:sp>
        <p:nvSpPr>
          <p:cNvPr id="7" name="TextBox 6"/>
          <p:cNvSpPr txBox="1"/>
          <p:nvPr/>
        </p:nvSpPr>
        <p:spPr>
          <a:xfrm>
            <a:off x="4155195" y="3302000"/>
            <a:ext cx="2575915" cy="369332"/>
          </a:xfrm>
          <a:prstGeom prst="rect">
            <a:avLst/>
          </a:prstGeom>
          <a:noFill/>
        </p:spPr>
        <p:txBody>
          <a:bodyPr wrap="square" rtlCol="0">
            <a:spAutoFit/>
          </a:bodyPr>
          <a:lstStyle/>
          <a:p>
            <a:r>
              <a:rPr lang="en-US" dirty="0" smtClean="0"/>
              <a:t>Damage Equipment</a:t>
            </a:r>
            <a:endParaRPr lang="en-US" dirty="0"/>
          </a:p>
        </p:txBody>
      </p:sp>
      <p:sp>
        <p:nvSpPr>
          <p:cNvPr id="9" name="TextBox 8"/>
          <p:cNvSpPr txBox="1"/>
          <p:nvPr/>
        </p:nvSpPr>
        <p:spPr>
          <a:xfrm>
            <a:off x="4155195" y="3937000"/>
            <a:ext cx="2148730" cy="369332"/>
          </a:xfrm>
          <a:prstGeom prst="rect">
            <a:avLst/>
          </a:prstGeom>
          <a:noFill/>
        </p:spPr>
        <p:txBody>
          <a:bodyPr wrap="square" rtlCol="0">
            <a:spAutoFit/>
          </a:bodyPr>
          <a:lstStyle/>
          <a:p>
            <a:r>
              <a:rPr lang="en-US" dirty="0" smtClean="0"/>
              <a:t>Extend the Outage</a:t>
            </a:r>
            <a:endParaRPr lang="en-US" dirty="0"/>
          </a:p>
        </p:txBody>
      </p:sp>
      <p:sp>
        <p:nvSpPr>
          <p:cNvPr id="10" name="TextBox 9"/>
          <p:cNvSpPr txBox="1"/>
          <p:nvPr/>
        </p:nvSpPr>
        <p:spPr>
          <a:xfrm>
            <a:off x="4155195" y="4572000"/>
            <a:ext cx="2057400" cy="369332"/>
          </a:xfrm>
          <a:prstGeom prst="rect">
            <a:avLst/>
          </a:prstGeom>
          <a:noFill/>
        </p:spPr>
        <p:txBody>
          <a:bodyPr wrap="square" rtlCol="0">
            <a:spAutoFit/>
          </a:bodyPr>
          <a:lstStyle/>
          <a:p>
            <a:r>
              <a:rPr lang="en-US" dirty="0" smtClean="0"/>
              <a:t>All of the Above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5426" y="2784973"/>
            <a:ext cx="3146072" cy="2300525"/>
          </a:xfrm>
          <a:prstGeom prst="rect">
            <a:avLst/>
          </a:prstGeom>
        </p:spPr>
      </p:pic>
    </p:spTree>
    <p:extLst>
      <p:ext uri="{BB962C8B-B14F-4D97-AF65-F5344CB8AC3E}">
        <p14:creationId xmlns:p14="http://schemas.microsoft.com/office/powerpoint/2010/main" val="23891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mph" presetSubtype="0" fill="hold" grpId="1" nodeType="clickEffect">
                                  <p:stCondLst>
                                    <p:cond delay="0"/>
                                  </p:stCondLst>
                                  <p:iterate type="lt">
                                    <p:tmPct val="4000"/>
                                  </p:iterate>
                                  <p:childTnLst>
                                    <p:set>
                                      <p:cBhvr override="childStyle">
                                        <p:cTn id="27" dur="500" fill="hold"/>
                                        <p:tgtEl>
                                          <p:spTgt spid="10"/>
                                        </p:tgtEl>
                                        <p:attrNameLst>
                                          <p:attrName>style.textDecorationUnderline</p:attrName>
                                        </p:attrNameLst>
                                      </p:cBhvr>
                                      <p:to>
                                        <p:strVal val="true"/>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740"/>
                            </p:stCondLst>
                            <p:childTnLst>
                              <p:par>
                                <p:cTn id="32" presetID="10" presetClass="exit" presetSubtype="0" fill="hold" grpId="1" nodeType="after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1240"/>
                            </p:stCondLst>
                            <p:childTnLst>
                              <p:par>
                                <p:cTn id="39" presetID="64" presetClass="path" presetSubtype="0" accel="50000" decel="50000" fill="hold" grpId="2" nodeType="afterEffect">
                                  <p:stCondLst>
                                    <p:cond delay="0"/>
                                  </p:stCondLst>
                                  <p:iterate type="lt">
                                    <p:tmPct val="0"/>
                                  </p:iterate>
                                  <p:childTnLst>
                                    <p:animMotion origin="layout" path="M 2.77778E-6 2.75734E-6 L -0.00035 -0.17118 " pathEditMode="relative" rAng="0" ptsTypes="AA">
                                      <p:cBhvr>
                                        <p:cTn id="40" dur="2000" fill="hold"/>
                                        <p:tgtEl>
                                          <p:spTgt spid="10"/>
                                        </p:tgtEl>
                                        <p:attrNameLst>
                                          <p:attrName>ppt_x</p:attrName>
                                          <p:attrName>ppt_y</p:attrName>
                                        </p:attrNameLst>
                                      </p:cBhvr>
                                      <p:rCtr x="-17" y="-85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9" grpId="0"/>
      <p:bldP spid="9" grpId="1"/>
      <p:bldP spid="10" grpId="0"/>
      <p:bldP spid="10" grpId="1"/>
      <p:bldP spid="10"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5" y="1295400"/>
            <a:ext cx="9040091" cy="830997"/>
          </a:xfrm>
          <a:prstGeom prst="rect">
            <a:avLst/>
          </a:prstGeom>
          <a:noFill/>
        </p:spPr>
        <p:txBody>
          <a:bodyPr wrap="square" rtlCol="0">
            <a:spAutoFit/>
          </a:bodyPr>
          <a:lstStyle/>
          <a:p>
            <a:pPr algn="ctr"/>
            <a:r>
              <a:rPr lang="en-US" sz="2400" b="1" dirty="0" smtClean="0"/>
              <a:t>A station protected by a fuse interrupts </a:t>
            </a:r>
          </a:p>
          <a:p>
            <a:pPr algn="ctr"/>
            <a:r>
              <a:rPr lang="en-US" sz="2400" b="1" dirty="0" smtClean="0"/>
              <a:t>the flow of fault current by: </a:t>
            </a:r>
            <a:endParaRPr lang="en-US" sz="2400" b="1" dirty="0"/>
          </a:p>
        </p:txBody>
      </p:sp>
      <p:sp>
        <p:nvSpPr>
          <p:cNvPr id="3" name="TextBox 2"/>
          <p:cNvSpPr txBox="1"/>
          <p:nvPr/>
        </p:nvSpPr>
        <p:spPr>
          <a:xfrm>
            <a:off x="90054" y="2974158"/>
            <a:ext cx="8915400" cy="461665"/>
          </a:xfrm>
          <a:prstGeom prst="rect">
            <a:avLst/>
          </a:prstGeom>
          <a:noFill/>
        </p:spPr>
        <p:txBody>
          <a:bodyPr wrap="square" rtlCol="0">
            <a:spAutoFit/>
          </a:bodyPr>
          <a:lstStyle/>
          <a:p>
            <a:pPr algn="ctr"/>
            <a:r>
              <a:rPr lang="en-US" sz="2400" dirty="0" smtClean="0"/>
              <a:t>Melting a fuse</a:t>
            </a:r>
            <a:endParaRPr lang="en-US" sz="2400" dirty="0"/>
          </a:p>
        </p:txBody>
      </p:sp>
      <p:sp>
        <p:nvSpPr>
          <p:cNvPr id="6" name="TextBox 5"/>
          <p:cNvSpPr txBox="1"/>
          <p:nvPr/>
        </p:nvSpPr>
        <p:spPr>
          <a:xfrm>
            <a:off x="27709" y="3784683"/>
            <a:ext cx="9040091" cy="461665"/>
          </a:xfrm>
          <a:prstGeom prst="rect">
            <a:avLst/>
          </a:prstGeom>
          <a:noFill/>
        </p:spPr>
        <p:txBody>
          <a:bodyPr wrap="square" rtlCol="0">
            <a:spAutoFit/>
          </a:bodyPr>
          <a:lstStyle/>
          <a:p>
            <a:pPr algn="ctr"/>
            <a:r>
              <a:rPr lang="en-US" sz="2400" dirty="0" smtClean="0"/>
              <a:t>Opening transmission breakers</a:t>
            </a:r>
            <a:endParaRPr lang="en-US" sz="2400" dirty="0"/>
          </a:p>
        </p:txBody>
      </p:sp>
      <p:sp>
        <p:nvSpPr>
          <p:cNvPr id="7" name="TextBox 6"/>
          <p:cNvSpPr txBox="1"/>
          <p:nvPr/>
        </p:nvSpPr>
        <p:spPr>
          <a:xfrm>
            <a:off x="77932" y="4595208"/>
            <a:ext cx="8939645" cy="461665"/>
          </a:xfrm>
          <a:prstGeom prst="rect">
            <a:avLst/>
          </a:prstGeom>
          <a:noFill/>
        </p:spPr>
        <p:txBody>
          <a:bodyPr wrap="square" rtlCol="0">
            <a:spAutoFit/>
          </a:bodyPr>
          <a:lstStyle/>
          <a:p>
            <a:pPr algn="ctr"/>
            <a:r>
              <a:rPr lang="en-US" sz="2400" dirty="0" smtClean="0"/>
              <a:t>Opening the contact in gas-filled interrupter bottles </a:t>
            </a:r>
            <a:endParaRPr lang="en-US" sz="2400" dirty="0"/>
          </a:p>
        </p:txBody>
      </p:sp>
      <p:sp>
        <p:nvSpPr>
          <p:cNvPr id="9" name="TextBox 8"/>
          <p:cNvSpPr txBox="1"/>
          <p:nvPr/>
        </p:nvSpPr>
        <p:spPr>
          <a:xfrm>
            <a:off x="90054" y="5405735"/>
            <a:ext cx="8915400" cy="461665"/>
          </a:xfrm>
          <a:prstGeom prst="rect">
            <a:avLst/>
          </a:prstGeom>
          <a:noFill/>
        </p:spPr>
        <p:txBody>
          <a:bodyPr wrap="square" rtlCol="0">
            <a:spAutoFit/>
          </a:bodyPr>
          <a:lstStyle/>
          <a:p>
            <a:pPr algn="ctr"/>
            <a:r>
              <a:rPr lang="en-US" sz="2400" dirty="0" smtClean="0"/>
              <a:t>Opening distribution breakers</a:t>
            </a:r>
            <a:endParaRPr lang="en-US" sz="2400" dirty="0"/>
          </a:p>
        </p:txBody>
      </p:sp>
    </p:spTree>
    <p:extLst>
      <p:ext uri="{BB962C8B-B14F-4D97-AF65-F5344CB8AC3E}">
        <p14:creationId xmlns:p14="http://schemas.microsoft.com/office/powerpoint/2010/main" val="22383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9"/>
                                        </p:tgtEl>
                                        <p:attrNameLst>
                                          <p:attrName>ppt_x</p:attrName>
                                        </p:attrNameLst>
                                      </p:cBhvr>
                                      <p:tavLst>
                                        <p:tav tm="0">
                                          <p:val>
                                            <p:strVal val="ppt_x"/>
                                          </p:val>
                                        </p:tav>
                                        <p:tav tm="100000">
                                          <p:val>
                                            <p:strVal val="ppt_x"/>
                                          </p:val>
                                        </p:tav>
                                      </p:tavLst>
                                    </p:anim>
                                    <p:anim calcmode="lin" valueType="num">
                                      <p:cBhvr additive="base">
                                        <p:cTn id="40" dur="500"/>
                                        <p:tgtEl>
                                          <p:spTgt spid="9"/>
                                        </p:tgtEl>
                                        <p:attrNameLst>
                                          <p:attrName>ppt_y</p:attrName>
                                        </p:attrNameLst>
                                      </p:cBhvr>
                                      <p:tavLst>
                                        <p:tav tm="0">
                                          <p:val>
                                            <p:strVal val="ppt_y"/>
                                          </p:val>
                                        </p:tav>
                                        <p:tav tm="100000">
                                          <p:val>
                                            <p:strVal val="1+ppt_h/2"/>
                                          </p:val>
                                        </p:tav>
                                      </p:tavLst>
                                    </p:anim>
                                    <p:set>
                                      <p:cBhvr>
                                        <p:cTn id="41" dur="1" fill="hold">
                                          <p:stCondLst>
                                            <p:cond delay="499"/>
                                          </p:stCondLst>
                                        </p:cTn>
                                        <p:tgtEl>
                                          <p:spTgt spid="9"/>
                                        </p:tgtEl>
                                        <p:attrNameLst>
                                          <p:attrName>style.visibility</p:attrName>
                                        </p:attrNameLst>
                                      </p:cBhvr>
                                      <p:to>
                                        <p:strVal val="hidden"/>
                                      </p:to>
                                    </p:set>
                                  </p:childTnLst>
                                </p:cTn>
                              </p:par>
                            </p:childTnLst>
                          </p:cTn>
                        </p:par>
                        <p:par>
                          <p:cTn id="42" fill="hold">
                            <p:stCondLst>
                              <p:cond delay="500"/>
                            </p:stCondLst>
                            <p:childTnLst>
                              <p:par>
                                <p:cTn id="43" presetID="51" presetClass="path" presetSubtype="0" accel="50000" decel="50000" fill="hold" grpId="1" nodeType="afterEffect">
                                  <p:stCondLst>
                                    <p:cond delay="0"/>
                                  </p:stCondLst>
                                  <p:childTnLst>
                                    <p:animMotion origin="layout" path="M 3.33333E-6 2.26463E-6 L -0.04098 0.03285 C -0.05018 0.03955 -0.05521 0.04996 -0.05521 0.06084 C -0.05521 0.0731 -0.05018 0.08304 -0.04098 0.08975 L 3.33333E-6 0.12306 " pathEditMode="relative" rAng="0" ptsTypes="FffFF">
                                      <p:cBhvr>
                                        <p:cTn id="44" dur="2000" fill="hold"/>
                                        <p:tgtEl>
                                          <p:spTgt spid="3"/>
                                        </p:tgtEl>
                                        <p:attrNameLst>
                                          <p:attrName>ppt_x</p:attrName>
                                          <p:attrName>ppt_y</p:attrName>
                                        </p:attrNameLst>
                                      </p:cBhvr>
                                      <p:rCtr x="-2760" y="6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9" grpId="0"/>
      <p:bldP spid="9"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0" y="1295400"/>
            <a:ext cx="9076899" cy="830997"/>
          </a:xfrm>
          <a:prstGeom prst="rect">
            <a:avLst/>
          </a:prstGeom>
          <a:noFill/>
        </p:spPr>
        <p:txBody>
          <a:bodyPr wrap="square" rtlCol="0">
            <a:spAutoFit/>
          </a:bodyPr>
          <a:lstStyle/>
          <a:p>
            <a:pPr algn="ctr"/>
            <a:r>
              <a:rPr lang="en-US" sz="2400" b="1" dirty="0" smtClean="0"/>
              <a:t>A station protected by a AOM/AGS switch</a:t>
            </a:r>
          </a:p>
          <a:p>
            <a:pPr algn="ctr"/>
            <a:r>
              <a:rPr lang="en-US" sz="2400" b="1" dirty="0" smtClean="0"/>
              <a:t> interrupts the flow of fault current by: </a:t>
            </a:r>
            <a:endParaRPr lang="en-US" sz="2400" b="1" dirty="0"/>
          </a:p>
        </p:txBody>
      </p:sp>
      <p:sp>
        <p:nvSpPr>
          <p:cNvPr id="3" name="TextBox 2"/>
          <p:cNvSpPr txBox="1"/>
          <p:nvPr/>
        </p:nvSpPr>
        <p:spPr>
          <a:xfrm>
            <a:off x="-45467" y="3049221"/>
            <a:ext cx="9076899" cy="461665"/>
          </a:xfrm>
          <a:prstGeom prst="rect">
            <a:avLst/>
          </a:prstGeom>
          <a:noFill/>
        </p:spPr>
        <p:txBody>
          <a:bodyPr wrap="square" rtlCol="0">
            <a:spAutoFit/>
          </a:bodyPr>
          <a:lstStyle/>
          <a:p>
            <a:pPr algn="ctr"/>
            <a:r>
              <a:rPr lang="en-US" sz="2400" dirty="0" smtClean="0"/>
              <a:t>Melting a fuse</a:t>
            </a:r>
            <a:endParaRPr lang="en-US" sz="2400" dirty="0"/>
          </a:p>
        </p:txBody>
      </p:sp>
      <p:sp>
        <p:nvSpPr>
          <p:cNvPr id="6" name="TextBox 5"/>
          <p:cNvSpPr txBox="1"/>
          <p:nvPr/>
        </p:nvSpPr>
        <p:spPr>
          <a:xfrm>
            <a:off x="-45467" y="3834725"/>
            <a:ext cx="9076899" cy="461665"/>
          </a:xfrm>
          <a:prstGeom prst="rect">
            <a:avLst/>
          </a:prstGeom>
          <a:noFill/>
        </p:spPr>
        <p:txBody>
          <a:bodyPr wrap="square" rtlCol="0">
            <a:spAutoFit/>
          </a:bodyPr>
          <a:lstStyle/>
          <a:p>
            <a:pPr algn="ctr"/>
            <a:r>
              <a:rPr lang="en-US" sz="2400" dirty="0" smtClean="0"/>
              <a:t>Opening transmission breakers</a:t>
            </a:r>
            <a:endParaRPr lang="en-US" sz="2400" dirty="0"/>
          </a:p>
        </p:txBody>
      </p:sp>
      <p:sp>
        <p:nvSpPr>
          <p:cNvPr id="7" name="TextBox 6"/>
          <p:cNvSpPr txBox="1"/>
          <p:nvPr/>
        </p:nvSpPr>
        <p:spPr>
          <a:xfrm>
            <a:off x="-84257" y="4620229"/>
            <a:ext cx="9154479" cy="461665"/>
          </a:xfrm>
          <a:prstGeom prst="rect">
            <a:avLst/>
          </a:prstGeom>
          <a:noFill/>
        </p:spPr>
        <p:txBody>
          <a:bodyPr wrap="square" rtlCol="0">
            <a:spAutoFit/>
          </a:bodyPr>
          <a:lstStyle/>
          <a:p>
            <a:pPr algn="ctr"/>
            <a:r>
              <a:rPr lang="en-US" sz="2400" dirty="0" smtClean="0"/>
              <a:t>Opening the contact in gas-filled interrupter bottles </a:t>
            </a:r>
            <a:endParaRPr lang="en-US" sz="2400" dirty="0"/>
          </a:p>
        </p:txBody>
      </p:sp>
      <p:sp>
        <p:nvSpPr>
          <p:cNvPr id="9" name="TextBox 8"/>
          <p:cNvSpPr txBox="1"/>
          <p:nvPr/>
        </p:nvSpPr>
        <p:spPr>
          <a:xfrm>
            <a:off x="-45467" y="5405735"/>
            <a:ext cx="9076899" cy="461665"/>
          </a:xfrm>
          <a:prstGeom prst="rect">
            <a:avLst/>
          </a:prstGeom>
          <a:noFill/>
        </p:spPr>
        <p:txBody>
          <a:bodyPr wrap="square" rtlCol="0">
            <a:spAutoFit/>
          </a:bodyPr>
          <a:lstStyle/>
          <a:p>
            <a:pPr algn="ctr"/>
            <a:r>
              <a:rPr lang="en-US" sz="2400" dirty="0" smtClean="0"/>
              <a:t>Opening distribution breakers</a:t>
            </a:r>
            <a:endParaRPr lang="en-US" sz="2400" dirty="0"/>
          </a:p>
        </p:txBody>
      </p:sp>
    </p:spTree>
    <p:extLst>
      <p:ext uri="{BB962C8B-B14F-4D97-AF65-F5344CB8AC3E}">
        <p14:creationId xmlns:p14="http://schemas.microsoft.com/office/powerpoint/2010/main" val="12085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500"/>
                            </p:stCondLst>
                            <p:childTnLst>
                              <p:par>
                                <p:cTn id="40" presetID="3" presetClass="emph" presetSubtype="2" fill="hold" grpId="1" nodeType="afterEffect">
                                  <p:stCondLst>
                                    <p:cond delay="0"/>
                                  </p:stCondLst>
                                  <p:childTnLst>
                                    <p:animClr clrSpc="rgb" dir="cw">
                                      <p:cBhvr override="childStyle">
                                        <p:cTn id="41" dur="2000" fill="hold"/>
                                        <p:tgtEl>
                                          <p:spTgt spid="6"/>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9" grpId="0"/>
      <p:bldP spid="9"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Rectangle 1"/>
          <p:cNvSpPr/>
          <p:nvPr/>
        </p:nvSpPr>
        <p:spPr>
          <a:xfrm>
            <a:off x="75132" y="4103131"/>
            <a:ext cx="8963891" cy="461665"/>
          </a:xfrm>
          <a:prstGeom prst="rect">
            <a:avLst/>
          </a:prstGeom>
        </p:spPr>
        <p:txBody>
          <a:bodyPr wrap="square">
            <a:spAutoFit/>
          </a:bodyPr>
          <a:lstStyle/>
          <a:p>
            <a:r>
              <a:rPr lang="en-US" sz="2400" dirty="0" smtClean="0"/>
              <a:t>                                              Transmission System</a:t>
            </a:r>
            <a:endParaRPr lang="en-US" sz="2400" dirty="0"/>
          </a:p>
        </p:txBody>
      </p:sp>
      <p:sp>
        <p:nvSpPr>
          <p:cNvPr id="3" name="Rectangle 2"/>
          <p:cNvSpPr/>
          <p:nvPr/>
        </p:nvSpPr>
        <p:spPr>
          <a:xfrm>
            <a:off x="75132" y="4947165"/>
            <a:ext cx="8963891" cy="461665"/>
          </a:xfrm>
          <a:prstGeom prst="rect">
            <a:avLst/>
          </a:prstGeom>
        </p:spPr>
        <p:txBody>
          <a:bodyPr wrap="square">
            <a:spAutoFit/>
          </a:bodyPr>
          <a:lstStyle/>
          <a:p>
            <a:r>
              <a:rPr lang="en-US" sz="2400" dirty="0" smtClean="0"/>
              <a:t>                                               Distribution System</a:t>
            </a:r>
            <a:endParaRPr lang="en-US" sz="2400" dirty="0"/>
          </a:p>
        </p:txBody>
      </p:sp>
      <p:sp>
        <p:nvSpPr>
          <p:cNvPr id="6" name="Rectangle 5"/>
          <p:cNvSpPr/>
          <p:nvPr/>
        </p:nvSpPr>
        <p:spPr>
          <a:xfrm>
            <a:off x="75132" y="3259097"/>
            <a:ext cx="8963891" cy="461665"/>
          </a:xfrm>
          <a:prstGeom prst="rect">
            <a:avLst/>
          </a:prstGeom>
        </p:spPr>
        <p:txBody>
          <a:bodyPr wrap="square">
            <a:spAutoFit/>
          </a:bodyPr>
          <a:lstStyle/>
          <a:p>
            <a:pPr algn="just"/>
            <a:r>
              <a:rPr lang="en-US" sz="2400" dirty="0" smtClean="0"/>
              <a:t>                                              Substation</a:t>
            </a:r>
            <a:endParaRPr lang="en-US" sz="2400" dirty="0"/>
          </a:p>
        </p:txBody>
      </p:sp>
      <p:sp>
        <p:nvSpPr>
          <p:cNvPr id="7" name="Rectangle 6"/>
          <p:cNvSpPr/>
          <p:nvPr/>
        </p:nvSpPr>
        <p:spPr>
          <a:xfrm>
            <a:off x="0" y="1295400"/>
            <a:ext cx="9040091" cy="1200329"/>
          </a:xfrm>
          <a:prstGeom prst="rect">
            <a:avLst/>
          </a:prstGeom>
        </p:spPr>
        <p:txBody>
          <a:bodyPr wrap="square">
            <a:spAutoFit/>
          </a:bodyPr>
          <a:lstStyle/>
          <a:p>
            <a:pPr algn="ctr"/>
            <a:r>
              <a:rPr lang="en-US" sz="2400" b="1" dirty="0" smtClean="0"/>
              <a:t>You arrive at a station, the transformer is not </a:t>
            </a:r>
          </a:p>
          <a:p>
            <a:pPr algn="ctr"/>
            <a:r>
              <a:rPr lang="en-US" sz="2400" b="1" dirty="0"/>
              <a:t>h</a:t>
            </a:r>
            <a:r>
              <a:rPr lang="en-US" sz="2400" b="1" dirty="0" smtClean="0"/>
              <a:t>umming and the AIM switch is closed. The </a:t>
            </a:r>
          </a:p>
          <a:p>
            <a:pPr algn="ctr"/>
            <a:r>
              <a:rPr lang="en-US" sz="2400" b="1" dirty="0" smtClean="0"/>
              <a:t>problem is most likely in the:</a:t>
            </a:r>
            <a:endParaRPr lang="en-US" sz="2400" b="1" dirty="0"/>
          </a:p>
        </p:txBody>
      </p:sp>
      <p:sp>
        <p:nvSpPr>
          <p:cNvPr id="9" name="TextBox 8"/>
          <p:cNvSpPr txBox="1"/>
          <p:nvPr/>
        </p:nvSpPr>
        <p:spPr>
          <a:xfrm>
            <a:off x="56081" y="5791199"/>
            <a:ext cx="9001992" cy="461665"/>
          </a:xfrm>
          <a:prstGeom prst="rect">
            <a:avLst/>
          </a:prstGeom>
          <a:noFill/>
        </p:spPr>
        <p:txBody>
          <a:bodyPr wrap="square" rtlCol="0">
            <a:spAutoFit/>
          </a:bodyPr>
          <a:lstStyle/>
          <a:p>
            <a:r>
              <a:rPr lang="en-US" sz="2400" dirty="0" smtClean="0"/>
              <a:t>                                              Control system</a:t>
            </a:r>
            <a:endParaRPr lang="en-US" sz="2400" dirty="0"/>
          </a:p>
        </p:txBody>
      </p:sp>
    </p:spTree>
    <p:extLst>
      <p:ext uri="{BB962C8B-B14F-4D97-AF65-F5344CB8AC3E}">
        <p14:creationId xmlns:p14="http://schemas.microsoft.com/office/powerpoint/2010/main" val="5886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6"/>
                                        </p:tgtEl>
                                        <p:attrNameLst>
                                          <p:attrName>ppt_w</p:attrName>
                                        </p:attrNameLst>
                                      </p:cBhvr>
                                      <p:tavLst>
                                        <p:tav tm="0">
                                          <p:val>
                                            <p:strVal val="ppt_w"/>
                                          </p:val>
                                        </p:tav>
                                        <p:tav tm="100000">
                                          <p:val>
                                            <p:fltVal val="0"/>
                                          </p:val>
                                        </p:tav>
                                      </p:tavLst>
                                    </p:anim>
                                    <p:anim calcmode="lin" valueType="num">
                                      <p:cBhvr>
                                        <p:cTn id="32" dur="500"/>
                                        <p:tgtEl>
                                          <p:spTgt spid="6"/>
                                        </p:tgtEl>
                                        <p:attrNameLst>
                                          <p:attrName>ppt_h</p:attrName>
                                        </p:attrNameLst>
                                      </p:cBhvr>
                                      <p:tavLst>
                                        <p:tav tm="0">
                                          <p:val>
                                            <p:strVal val="ppt_h"/>
                                          </p:val>
                                        </p:tav>
                                        <p:tav tm="100000">
                                          <p:val>
                                            <p:fltVal val="0"/>
                                          </p:val>
                                        </p:tav>
                                      </p:tavLst>
                                    </p:anim>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6" grpId="0"/>
      <p:bldP spid="6" grpId="1"/>
      <p:bldP spid="9" grpId="0"/>
      <p:bldP spid="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4" y="1371600"/>
            <a:ext cx="9116291" cy="830997"/>
          </a:xfrm>
          <a:prstGeom prst="rect">
            <a:avLst/>
          </a:prstGeom>
          <a:noFill/>
        </p:spPr>
        <p:txBody>
          <a:bodyPr wrap="square" rtlCol="0" anchor="ctr">
            <a:spAutoFit/>
          </a:bodyPr>
          <a:lstStyle/>
          <a:p>
            <a:pPr algn="ctr"/>
            <a:r>
              <a:rPr lang="en-US" sz="2400" b="1" dirty="0" smtClean="0">
                <a:latin typeface="Book Antiqua" pitchFamily="18" charset="0"/>
                <a:cs typeface="Calibri" pitchFamily="34" charset="0"/>
              </a:rPr>
              <a:t>What is the color of the contact position indicator on a 115 KV S&amp;C RLB switch when the contacts are in the closed position?</a:t>
            </a:r>
            <a:endParaRPr lang="en-US" sz="2400" b="1" dirty="0">
              <a:latin typeface="Book Antiqua" pitchFamily="18" charset="0"/>
              <a:cs typeface="Calibri" pitchFamily="34" charset="0"/>
            </a:endParaRPr>
          </a:p>
        </p:txBody>
      </p:sp>
      <p:sp>
        <p:nvSpPr>
          <p:cNvPr id="3" name="TextBox 2"/>
          <p:cNvSpPr txBox="1"/>
          <p:nvPr/>
        </p:nvSpPr>
        <p:spPr>
          <a:xfrm>
            <a:off x="1143000" y="2694762"/>
            <a:ext cx="1016625" cy="461665"/>
          </a:xfrm>
          <a:prstGeom prst="rect">
            <a:avLst/>
          </a:prstGeom>
          <a:noFill/>
        </p:spPr>
        <p:txBody>
          <a:bodyPr wrap="none" rtlCol="0" anchor="ctr" anchorCtr="1">
            <a:spAutoFit/>
          </a:bodyPr>
          <a:lstStyle/>
          <a:p>
            <a:r>
              <a:rPr lang="en-US" sz="2400" dirty="0" smtClean="0">
                <a:latin typeface="Book Antiqua" pitchFamily="18" charset="0"/>
                <a:cs typeface="Calibri" pitchFamily="34" charset="0"/>
              </a:rPr>
              <a:t>Green</a:t>
            </a:r>
            <a:endParaRPr lang="en-US" sz="2400" dirty="0">
              <a:latin typeface="Book Antiqua" pitchFamily="18" charset="0"/>
              <a:cs typeface="Calibri" pitchFamily="34" charset="0"/>
            </a:endParaRPr>
          </a:p>
        </p:txBody>
      </p:sp>
      <p:sp>
        <p:nvSpPr>
          <p:cNvPr id="7" name="TextBox 6"/>
          <p:cNvSpPr txBox="1"/>
          <p:nvPr/>
        </p:nvSpPr>
        <p:spPr>
          <a:xfrm>
            <a:off x="1143000" y="3750168"/>
            <a:ext cx="2819400" cy="461665"/>
          </a:xfrm>
          <a:prstGeom prst="rect">
            <a:avLst/>
          </a:prstGeom>
          <a:noFill/>
        </p:spPr>
        <p:txBody>
          <a:bodyPr wrap="square" rtlCol="0">
            <a:spAutoFit/>
          </a:bodyPr>
          <a:lstStyle/>
          <a:p>
            <a:r>
              <a:rPr lang="en-US" sz="2400" dirty="0" smtClean="0">
                <a:latin typeface="Book Antiqua" pitchFamily="18" charset="0"/>
              </a:rPr>
              <a:t>Yellow</a:t>
            </a:r>
          </a:p>
        </p:txBody>
      </p:sp>
      <p:sp>
        <p:nvSpPr>
          <p:cNvPr id="6" name="TextBox 5"/>
          <p:cNvSpPr txBox="1"/>
          <p:nvPr/>
        </p:nvSpPr>
        <p:spPr>
          <a:xfrm>
            <a:off x="1143000" y="3222465"/>
            <a:ext cx="3322265" cy="461665"/>
          </a:xfrm>
          <a:prstGeom prst="rect">
            <a:avLst/>
          </a:prstGeom>
          <a:noFill/>
        </p:spPr>
        <p:txBody>
          <a:bodyPr wrap="square" rtlCol="0">
            <a:spAutoFit/>
          </a:bodyPr>
          <a:lstStyle/>
          <a:p>
            <a:r>
              <a:rPr lang="en-US" sz="2400" dirty="0" smtClean="0">
                <a:latin typeface="Book Antiqua" pitchFamily="18" charset="0"/>
                <a:cs typeface="Calibri" pitchFamily="34" charset="0"/>
              </a:rPr>
              <a:t>Red</a:t>
            </a:r>
            <a:endParaRPr lang="en-US" sz="2400" dirty="0">
              <a:latin typeface="Book Antiqua" pitchFamily="18" charset="0"/>
            </a:endParaRPr>
          </a:p>
        </p:txBody>
      </p:sp>
      <p:sp>
        <p:nvSpPr>
          <p:cNvPr id="9" name="TextBox 8"/>
          <p:cNvSpPr txBox="1"/>
          <p:nvPr/>
        </p:nvSpPr>
        <p:spPr>
          <a:xfrm>
            <a:off x="1143000" y="4277870"/>
            <a:ext cx="3733800" cy="461665"/>
          </a:xfrm>
          <a:prstGeom prst="rect">
            <a:avLst/>
          </a:prstGeom>
          <a:noFill/>
        </p:spPr>
        <p:txBody>
          <a:bodyPr wrap="square" rtlCol="0">
            <a:spAutoFit/>
          </a:bodyPr>
          <a:lstStyle/>
          <a:p>
            <a:r>
              <a:rPr lang="en-US" sz="2400" dirty="0" smtClean="0">
                <a:latin typeface="Book Antiqua" pitchFamily="18" charset="0"/>
              </a:rPr>
              <a:t>Silver</a:t>
            </a:r>
            <a:endParaRPr lang="en-US" sz="2400" dirty="0">
              <a:latin typeface="Book Antiqua"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684" y="2950406"/>
            <a:ext cx="3581400" cy="23145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799" y="3175511"/>
            <a:ext cx="2166027" cy="1828801"/>
          </a:xfrm>
          <a:prstGeom prst="rect">
            <a:avLst/>
          </a:prstGeom>
        </p:spPr>
      </p:pic>
    </p:spTree>
    <p:extLst>
      <p:ext uri="{BB962C8B-B14F-4D97-AF65-F5344CB8AC3E}">
        <p14:creationId xmlns:p14="http://schemas.microsoft.com/office/powerpoint/2010/main" val="39653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10" presetClass="exit" presetSubtype="0" fill="hold" grpId="1" nodeType="after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par>
                          <p:cTn id="39" fill="hold">
                            <p:stCondLst>
                              <p:cond delay="1000"/>
                            </p:stCondLst>
                            <p:childTnLst>
                              <p:par>
                                <p:cTn id="40" presetID="64" presetClass="path" presetSubtype="0" accel="50000" decel="50000" fill="hold" grpId="1" nodeType="afterEffect">
                                  <p:stCondLst>
                                    <p:cond delay="0"/>
                                  </p:stCondLst>
                                  <p:childTnLst>
                                    <p:animMotion origin="layout" path="M 3.33333E-6 -1.1913E-6 L 0.0125 -0.11288 " pathEditMode="relative" rAng="0" ptsTypes="AA">
                                      <p:cBhvr>
                                        <p:cTn id="41" dur="2000" fill="hold"/>
                                        <p:tgtEl>
                                          <p:spTgt spid="9"/>
                                        </p:tgtEl>
                                        <p:attrNameLst>
                                          <p:attrName>ppt_x</p:attrName>
                                          <p:attrName>ppt_y</p:attrName>
                                        </p:attrNameLst>
                                      </p:cBhvr>
                                      <p:rCtr x="625" y="-5644"/>
                                    </p:animMotion>
                                  </p:childTnLst>
                                </p:cTn>
                              </p:par>
                              <p:par>
                                <p:cTn id="42" presetID="6" presetClass="emph" presetSubtype="0" fill="hold" grpId="2" nodeType="withEffect">
                                  <p:stCondLst>
                                    <p:cond delay="0"/>
                                  </p:stCondLst>
                                  <p:childTnLst>
                                    <p:animScale>
                                      <p:cBhvr>
                                        <p:cTn id="4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P spid="9" grpId="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24788" y="1447800"/>
            <a:ext cx="9144000" cy="830997"/>
          </a:xfrm>
          <a:prstGeom prst="rect">
            <a:avLst/>
          </a:prstGeom>
          <a:noFill/>
        </p:spPr>
        <p:txBody>
          <a:bodyPr wrap="square" rtlCol="0">
            <a:spAutoFit/>
          </a:bodyPr>
          <a:lstStyle/>
          <a:p>
            <a:pPr algn="ctr"/>
            <a:r>
              <a:rPr lang="en-US" sz="2400" b="1" dirty="0" smtClean="0"/>
              <a:t>A potential transformer steps down voltage for revenue </a:t>
            </a:r>
          </a:p>
          <a:p>
            <a:pPr algn="ctr"/>
            <a:r>
              <a:rPr lang="en-US" sz="2400" b="1" dirty="0" smtClean="0"/>
              <a:t>metering and relay purpose. (True/False) </a:t>
            </a:r>
            <a:endParaRPr lang="en-US" sz="2400" b="1" dirty="0"/>
          </a:p>
        </p:txBody>
      </p:sp>
      <p:sp>
        <p:nvSpPr>
          <p:cNvPr id="6" name="TextBox 5"/>
          <p:cNvSpPr txBox="1"/>
          <p:nvPr/>
        </p:nvSpPr>
        <p:spPr>
          <a:xfrm>
            <a:off x="1295400" y="3434167"/>
            <a:ext cx="2438400" cy="707886"/>
          </a:xfrm>
          <a:prstGeom prst="rect">
            <a:avLst/>
          </a:prstGeom>
          <a:noFill/>
        </p:spPr>
        <p:txBody>
          <a:bodyPr wrap="square" rtlCol="0">
            <a:spAutoFit/>
          </a:bodyPr>
          <a:lstStyle/>
          <a:p>
            <a:pPr algn="ctr"/>
            <a:r>
              <a:rPr lang="en-US" sz="4000" dirty="0" smtClean="0"/>
              <a:t>Tr</a:t>
            </a:r>
            <a:r>
              <a:rPr lang="en-US" sz="4000" b="1" dirty="0" smtClean="0"/>
              <a:t>u</a:t>
            </a:r>
            <a:r>
              <a:rPr lang="en-US" sz="4000" dirty="0" smtClean="0"/>
              <a:t>e</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145189"/>
            <a:ext cx="2209800" cy="2159000"/>
          </a:xfrm>
          <a:prstGeom prst="rect">
            <a:avLst/>
          </a:prstGeom>
        </p:spPr>
      </p:pic>
    </p:spTree>
    <p:extLst>
      <p:ext uri="{BB962C8B-B14F-4D97-AF65-F5344CB8AC3E}">
        <p14:creationId xmlns:p14="http://schemas.microsoft.com/office/powerpoint/2010/main" val="25918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5" y="1295400"/>
            <a:ext cx="9116291" cy="461665"/>
          </a:xfrm>
          <a:prstGeom prst="rect">
            <a:avLst/>
          </a:prstGeom>
          <a:noFill/>
        </p:spPr>
        <p:txBody>
          <a:bodyPr wrap="square" rtlCol="0">
            <a:spAutoFit/>
          </a:bodyPr>
          <a:lstStyle/>
          <a:p>
            <a:pPr algn="ctr"/>
            <a:r>
              <a:rPr lang="en-US" sz="2400" dirty="0" smtClean="0"/>
              <a:t>A lightning arrestor protects against over current (T/F)</a:t>
            </a:r>
            <a:endParaRPr lang="en-US" sz="2400" dirty="0"/>
          </a:p>
        </p:txBody>
      </p:sp>
      <p:sp>
        <p:nvSpPr>
          <p:cNvPr id="6" name="TextBox 5"/>
          <p:cNvSpPr txBox="1"/>
          <p:nvPr/>
        </p:nvSpPr>
        <p:spPr>
          <a:xfrm>
            <a:off x="6280" y="2391490"/>
            <a:ext cx="9116291" cy="707886"/>
          </a:xfrm>
          <a:prstGeom prst="rect">
            <a:avLst/>
          </a:prstGeom>
          <a:noFill/>
        </p:spPr>
        <p:txBody>
          <a:bodyPr wrap="square" rtlCol="0">
            <a:spAutoFit/>
          </a:bodyPr>
          <a:lstStyle/>
          <a:p>
            <a:pPr algn="ctr"/>
            <a:r>
              <a:rPr lang="en-US" sz="4000" dirty="0" smtClean="0"/>
              <a:t>False</a:t>
            </a:r>
            <a:endParaRPr lang="en-US" sz="4000" dirty="0"/>
          </a:p>
        </p:txBody>
      </p:sp>
      <p:sp>
        <p:nvSpPr>
          <p:cNvPr id="7" name="TextBox 6"/>
          <p:cNvSpPr txBox="1"/>
          <p:nvPr/>
        </p:nvSpPr>
        <p:spPr>
          <a:xfrm>
            <a:off x="44380" y="3429000"/>
            <a:ext cx="9040091" cy="923330"/>
          </a:xfrm>
          <a:prstGeom prst="rect">
            <a:avLst/>
          </a:prstGeom>
          <a:noFill/>
        </p:spPr>
        <p:txBody>
          <a:bodyPr wrap="square" rtlCol="0">
            <a:spAutoFit/>
          </a:bodyPr>
          <a:lstStyle/>
          <a:p>
            <a:pPr algn="ctr"/>
            <a:r>
              <a:rPr lang="en-US" dirty="0"/>
              <a:t>Lightning arresters are connected to the highside and</a:t>
            </a:r>
          </a:p>
          <a:p>
            <a:pPr algn="ctr"/>
            <a:r>
              <a:rPr lang="en-US" dirty="0"/>
              <a:t>lowside of transformers, distribution lines and a few</a:t>
            </a:r>
          </a:p>
          <a:p>
            <a:pPr algn="ctr"/>
            <a:r>
              <a:rPr lang="en-US" dirty="0"/>
              <a:t>buses to protect against high voltage surges.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175" y="4572000"/>
            <a:ext cx="2984500" cy="1551285"/>
          </a:xfrm>
          <a:prstGeom prst="rect">
            <a:avLst/>
          </a:prstGeom>
        </p:spPr>
      </p:pic>
    </p:spTree>
    <p:extLst>
      <p:ext uri="{BB962C8B-B14F-4D97-AF65-F5344CB8AC3E}">
        <p14:creationId xmlns:p14="http://schemas.microsoft.com/office/powerpoint/2010/main" val="24288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3856" y="1219200"/>
            <a:ext cx="9157855" cy="461665"/>
          </a:xfrm>
          <a:prstGeom prst="rect">
            <a:avLst/>
          </a:prstGeom>
          <a:noFill/>
        </p:spPr>
        <p:txBody>
          <a:bodyPr wrap="square" rtlCol="0">
            <a:spAutoFit/>
          </a:bodyPr>
          <a:lstStyle/>
          <a:p>
            <a:pPr algn="ctr"/>
            <a:r>
              <a:rPr lang="en-US" sz="2400" b="1" dirty="0" smtClean="0"/>
              <a:t>The red cap of a bank bushing is discolored, you should:</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7000"/>
            <a:ext cx="3442855" cy="2886977"/>
          </a:xfrm>
          <a:prstGeom prst="rect">
            <a:avLst/>
          </a:prstGeom>
        </p:spPr>
      </p:pic>
      <p:sp>
        <p:nvSpPr>
          <p:cNvPr id="6" name="TextBox 5"/>
          <p:cNvSpPr txBox="1"/>
          <p:nvPr/>
        </p:nvSpPr>
        <p:spPr>
          <a:xfrm>
            <a:off x="4391540" y="2667000"/>
            <a:ext cx="3934603" cy="461665"/>
          </a:xfrm>
          <a:prstGeom prst="rect">
            <a:avLst/>
          </a:prstGeom>
          <a:noFill/>
        </p:spPr>
        <p:txBody>
          <a:bodyPr wrap="none" rtlCol="0">
            <a:spAutoFit/>
          </a:bodyPr>
          <a:lstStyle/>
          <a:p>
            <a:r>
              <a:rPr lang="en-US" sz="2400" dirty="0" smtClean="0"/>
              <a:t>Spray paint it red immediately</a:t>
            </a:r>
            <a:endParaRPr lang="en-US" sz="2400" dirty="0"/>
          </a:p>
        </p:txBody>
      </p:sp>
      <p:sp>
        <p:nvSpPr>
          <p:cNvPr id="7" name="TextBox 6"/>
          <p:cNvSpPr txBox="1"/>
          <p:nvPr/>
        </p:nvSpPr>
        <p:spPr>
          <a:xfrm>
            <a:off x="4391540" y="3225107"/>
            <a:ext cx="1228991" cy="461665"/>
          </a:xfrm>
          <a:prstGeom prst="rect">
            <a:avLst/>
          </a:prstGeom>
          <a:noFill/>
        </p:spPr>
        <p:txBody>
          <a:bodyPr wrap="none" rtlCol="0">
            <a:spAutoFit/>
          </a:bodyPr>
          <a:lstStyle/>
          <a:p>
            <a:r>
              <a:rPr lang="en-US" sz="2400" dirty="0" smtClean="0"/>
              <a:t>Ignore it</a:t>
            </a:r>
            <a:endParaRPr lang="en-US" sz="2400" dirty="0"/>
          </a:p>
        </p:txBody>
      </p:sp>
      <p:sp>
        <p:nvSpPr>
          <p:cNvPr id="9" name="TextBox 8"/>
          <p:cNvSpPr txBox="1"/>
          <p:nvPr/>
        </p:nvSpPr>
        <p:spPr>
          <a:xfrm>
            <a:off x="4391540" y="3783214"/>
            <a:ext cx="3869264" cy="461665"/>
          </a:xfrm>
          <a:prstGeom prst="rect">
            <a:avLst/>
          </a:prstGeom>
          <a:noFill/>
        </p:spPr>
        <p:txBody>
          <a:bodyPr wrap="none" rtlCol="0">
            <a:spAutoFit/>
          </a:bodyPr>
          <a:lstStyle/>
          <a:p>
            <a:r>
              <a:rPr lang="en-US" sz="2400" dirty="0" smtClean="0"/>
              <a:t>Call the proper control center</a:t>
            </a:r>
            <a:endParaRPr lang="en-US" sz="2400" dirty="0"/>
          </a:p>
        </p:txBody>
      </p:sp>
      <p:sp>
        <p:nvSpPr>
          <p:cNvPr id="10" name="TextBox 9"/>
          <p:cNvSpPr txBox="1"/>
          <p:nvPr/>
        </p:nvSpPr>
        <p:spPr>
          <a:xfrm>
            <a:off x="4391540" y="4341321"/>
            <a:ext cx="2701573" cy="830997"/>
          </a:xfrm>
          <a:prstGeom prst="rect">
            <a:avLst/>
          </a:prstGeom>
          <a:noFill/>
        </p:spPr>
        <p:txBody>
          <a:bodyPr wrap="none" rtlCol="0">
            <a:spAutoFit/>
          </a:bodyPr>
          <a:lstStyle/>
          <a:p>
            <a:r>
              <a:rPr lang="en-US" sz="2400" dirty="0" smtClean="0"/>
              <a:t>Assume a large bird </a:t>
            </a:r>
          </a:p>
          <a:p>
            <a:r>
              <a:rPr lang="en-US" sz="2400" dirty="0" smtClean="0"/>
              <a:t>dumped on it </a:t>
            </a:r>
            <a:endParaRPr lang="en-US" sz="2400" dirty="0"/>
          </a:p>
        </p:txBody>
      </p:sp>
    </p:spTree>
    <p:extLst>
      <p:ext uri="{BB962C8B-B14F-4D97-AF65-F5344CB8AC3E}">
        <p14:creationId xmlns:p14="http://schemas.microsoft.com/office/powerpoint/2010/main" val="315246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6" presetClass="exit" presetSubtype="21" fill="hold" grpId="1" nodeType="withEffect">
                                  <p:stCondLst>
                                    <p:cond delay="0"/>
                                  </p:stCondLst>
                                  <p:childTnLst>
                                    <p:animEffect transition="out" filter="barn(inVertical)">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6" presetClass="emph" presetSubtype="0" fill="hold" grpId="1" nodeType="afterEffect">
                                  <p:stCondLst>
                                    <p:cond delay="0"/>
                                  </p:stCondLst>
                                  <p:childTnLst>
                                    <p:animScale>
                                      <p:cBhvr>
                                        <p:cTn id="3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2" name="TextBox 11"/>
          <p:cNvSpPr txBox="1"/>
          <p:nvPr/>
        </p:nvSpPr>
        <p:spPr>
          <a:xfrm>
            <a:off x="4343400" y="2013194"/>
            <a:ext cx="4724400" cy="1200329"/>
          </a:xfrm>
          <a:prstGeom prst="rect">
            <a:avLst/>
          </a:prstGeom>
          <a:noFill/>
        </p:spPr>
        <p:txBody>
          <a:bodyPr wrap="square" rtlCol="0">
            <a:spAutoFit/>
          </a:bodyPr>
          <a:lstStyle/>
          <a:p>
            <a:pPr algn="ctr"/>
            <a:r>
              <a:rPr lang="en-US" sz="2400" b="1" dirty="0" smtClean="0"/>
              <a:t>The winding temperature gauge</a:t>
            </a:r>
          </a:p>
          <a:p>
            <a:pPr algn="ctr"/>
            <a:r>
              <a:rPr lang="en-US" sz="2400" b="1" dirty="0"/>
              <a:t>i</a:t>
            </a:r>
            <a:r>
              <a:rPr lang="en-US" sz="2400" b="1" dirty="0" smtClean="0"/>
              <a:t>s normally located at eye level </a:t>
            </a:r>
          </a:p>
          <a:p>
            <a:pPr algn="ctr"/>
            <a:r>
              <a:rPr lang="en-US" sz="2400" b="1" dirty="0" smtClean="0"/>
              <a:t> near the liquid temperature</a:t>
            </a:r>
            <a:endParaRPr lang="en-US" sz="2400" b="1" dirty="0"/>
          </a:p>
        </p:txBody>
      </p:sp>
      <p:sp>
        <p:nvSpPr>
          <p:cNvPr id="13" name="TextBox 12"/>
          <p:cNvSpPr txBox="1"/>
          <p:nvPr/>
        </p:nvSpPr>
        <p:spPr>
          <a:xfrm>
            <a:off x="4343400" y="3784344"/>
            <a:ext cx="4724400" cy="707886"/>
          </a:xfrm>
          <a:prstGeom prst="rect">
            <a:avLst/>
          </a:prstGeom>
          <a:noFill/>
        </p:spPr>
        <p:txBody>
          <a:bodyPr wrap="square" rtlCol="0">
            <a:spAutoFit/>
          </a:bodyPr>
          <a:lstStyle/>
          <a:p>
            <a:pPr algn="ctr"/>
            <a:r>
              <a:rPr lang="en-US" sz="4000" dirty="0" smtClean="0"/>
              <a:t>True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699942"/>
            <a:ext cx="3581399" cy="4895739"/>
          </a:xfrm>
          <a:prstGeom prst="rect">
            <a:avLst/>
          </a:prstGeom>
        </p:spPr>
      </p:pic>
    </p:spTree>
    <p:extLst>
      <p:ext uri="{BB962C8B-B14F-4D97-AF65-F5344CB8AC3E}">
        <p14:creationId xmlns:p14="http://schemas.microsoft.com/office/powerpoint/2010/main" val="62230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219200"/>
            <a:ext cx="3735143" cy="4956919"/>
          </a:xfrm>
          <a:prstGeom prst="rect">
            <a:avLst/>
          </a:prstGeom>
        </p:spPr>
      </p:pic>
      <p:sp>
        <p:nvSpPr>
          <p:cNvPr id="8" name="TextBox 7"/>
          <p:cNvSpPr txBox="1"/>
          <p:nvPr/>
        </p:nvSpPr>
        <p:spPr>
          <a:xfrm>
            <a:off x="381000" y="1524000"/>
            <a:ext cx="4267200" cy="461665"/>
          </a:xfrm>
          <a:prstGeom prst="rect">
            <a:avLst/>
          </a:prstGeom>
          <a:noFill/>
        </p:spPr>
        <p:txBody>
          <a:bodyPr wrap="square" rtlCol="0">
            <a:spAutoFit/>
          </a:bodyPr>
          <a:lstStyle/>
          <a:p>
            <a:r>
              <a:rPr lang="en-US" sz="2400" b="1" dirty="0" smtClean="0"/>
              <a:t>What does the transformer do?</a:t>
            </a:r>
            <a:endParaRPr lang="en-US" sz="2400" b="1" dirty="0"/>
          </a:p>
        </p:txBody>
      </p:sp>
      <p:sp>
        <p:nvSpPr>
          <p:cNvPr id="9" name="TextBox 8"/>
          <p:cNvSpPr txBox="1"/>
          <p:nvPr/>
        </p:nvSpPr>
        <p:spPr>
          <a:xfrm>
            <a:off x="533400" y="2819400"/>
            <a:ext cx="3810000" cy="369332"/>
          </a:xfrm>
          <a:prstGeom prst="rect">
            <a:avLst/>
          </a:prstGeom>
          <a:noFill/>
        </p:spPr>
        <p:txBody>
          <a:bodyPr wrap="square" rtlCol="0">
            <a:spAutoFit/>
          </a:bodyPr>
          <a:lstStyle/>
          <a:p>
            <a:r>
              <a:rPr lang="en-US" dirty="0" smtClean="0"/>
              <a:t>Step up or step down AC voltage</a:t>
            </a:r>
            <a:endParaRPr lang="en-US" dirty="0"/>
          </a:p>
        </p:txBody>
      </p:sp>
    </p:spTree>
    <p:extLst>
      <p:ext uri="{BB962C8B-B14F-4D97-AF65-F5344CB8AC3E}">
        <p14:creationId xmlns:p14="http://schemas.microsoft.com/office/powerpoint/2010/main" val="41816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9" name="TextBox 8"/>
          <p:cNvSpPr txBox="1"/>
          <p:nvPr/>
        </p:nvSpPr>
        <p:spPr>
          <a:xfrm>
            <a:off x="4800600" y="914400"/>
            <a:ext cx="1676400" cy="338554"/>
          </a:xfrm>
          <a:prstGeom prst="rect">
            <a:avLst/>
          </a:prstGeom>
          <a:noFill/>
          <a:ln>
            <a:solidFill>
              <a:schemeClr val="tx1"/>
            </a:solidFill>
          </a:ln>
        </p:spPr>
        <p:txBody>
          <a:bodyPr wrap="square" rtlCol="0">
            <a:spAutoFit/>
          </a:bodyPr>
          <a:lstStyle/>
          <a:p>
            <a:r>
              <a:rPr lang="en-US" sz="1600" u="sng" dirty="0" smtClean="0"/>
              <a:t>Transformer Bank</a:t>
            </a:r>
            <a:endParaRPr lang="en-US" sz="1600" u="sn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362200"/>
            <a:ext cx="3769735" cy="4339775"/>
          </a:xfrm>
          <a:prstGeom prst="rect">
            <a:avLst/>
          </a:prstGeom>
        </p:spPr>
      </p:pic>
      <p:sp>
        <p:nvSpPr>
          <p:cNvPr id="2" name="TextBox 1"/>
          <p:cNvSpPr txBox="1"/>
          <p:nvPr/>
        </p:nvSpPr>
        <p:spPr>
          <a:xfrm>
            <a:off x="228600" y="990600"/>
            <a:ext cx="8610600" cy="707886"/>
          </a:xfrm>
          <a:prstGeom prst="rect">
            <a:avLst/>
          </a:prstGeom>
          <a:noFill/>
        </p:spPr>
        <p:txBody>
          <a:bodyPr wrap="square" rtlCol="0">
            <a:spAutoFit/>
          </a:bodyPr>
          <a:lstStyle/>
          <a:p>
            <a:r>
              <a:rPr lang="en-US" sz="2000" dirty="0" smtClean="0"/>
              <a:t>FA means that fans have been added to the _____________, which will force more cool air to flow through the radiators causing the oil to be cooled faster.</a:t>
            </a:r>
            <a:endParaRPr lang="en-US" sz="20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080" t="1642" r="23014" b="225"/>
          <a:stretch/>
        </p:blipFill>
        <p:spPr>
          <a:xfrm>
            <a:off x="5029200" y="2362200"/>
            <a:ext cx="3566160" cy="4389120"/>
          </a:xfrm>
          <a:prstGeom prst="rect">
            <a:avLst/>
          </a:prstGeom>
        </p:spPr>
      </p:pic>
      <p:sp>
        <p:nvSpPr>
          <p:cNvPr id="8" name="TextBox 7"/>
          <p:cNvSpPr txBox="1"/>
          <p:nvPr/>
        </p:nvSpPr>
        <p:spPr>
          <a:xfrm>
            <a:off x="304800" y="1981200"/>
            <a:ext cx="3733800" cy="381000"/>
          </a:xfrm>
          <a:prstGeom prst="rect">
            <a:avLst/>
          </a:prstGeom>
          <a:noFill/>
        </p:spPr>
        <p:txBody>
          <a:bodyPr wrap="square" rtlCol="0">
            <a:spAutoFit/>
          </a:bodyPr>
          <a:lstStyle/>
          <a:p>
            <a:pPr algn="ctr"/>
            <a:r>
              <a:rPr lang="en-US" dirty="0" smtClean="0"/>
              <a:t>Normal Transformer</a:t>
            </a:r>
            <a:endParaRPr lang="en-US" dirty="0"/>
          </a:p>
        </p:txBody>
      </p:sp>
      <p:sp>
        <p:nvSpPr>
          <p:cNvPr id="11" name="TextBox 10"/>
          <p:cNvSpPr txBox="1"/>
          <p:nvPr/>
        </p:nvSpPr>
        <p:spPr>
          <a:xfrm>
            <a:off x="5029200" y="1981200"/>
            <a:ext cx="3581400" cy="381000"/>
          </a:xfrm>
          <a:prstGeom prst="rect">
            <a:avLst/>
          </a:prstGeom>
          <a:noFill/>
        </p:spPr>
        <p:txBody>
          <a:bodyPr wrap="square" rtlCol="0">
            <a:spAutoFit/>
          </a:bodyPr>
          <a:lstStyle/>
          <a:p>
            <a:pPr algn="ctr"/>
            <a:r>
              <a:rPr lang="en-US" dirty="0" smtClean="0"/>
              <a:t>Not-so-Normal</a:t>
            </a:r>
            <a:endParaRPr lang="en-US" dirty="0"/>
          </a:p>
        </p:txBody>
      </p:sp>
    </p:spTree>
    <p:extLst>
      <p:ext uri="{BB962C8B-B14F-4D97-AF65-F5344CB8AC3E}">
        <p14:creationId xmlns:p14="http://schemas.microsoft.com/office/powerpoint/2010/main" val="394145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1" name="TextBox 10"/>
          <p:cNvSpPr txBox="1"/>
          <p:nvPr/>
        </p:nvSpPr>
        <p:spPr>
          <a:xfrm>
            <a:off x="0" y="1524000"/>
            <a:ext cx="9144000" cy="461665"/>
          </a:xfrm>
          <a:prstGeom prst="rect">
            <a:avLst/>
          </a:prstGeom>
          <a:noFill/>
        </p:spPr>
        <p:txBody>
          <a:bodyPr wrap="square" rtlCol="0">
            <a:spAutoFit/>
          </a:bodyPr>
          <a:lstStyle/>
          <a:p>
            <a:pPr algn="ctr"/>
            <a:r>
              <a:rPr lang="en-US" sz="2400" b="1" dirty="0" smtClean="0"/>
              <a:t>List Personal Protective Equipment (PPE) needed for switching</a:t>
            </a:r>
            <a:endParaRPr lang="en-US" sz="2400" b="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0" y="3578988"/>
            <a:ext cx="1845757" cy="185537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1586" y="3578989"/>
            <a:ext cx="1768851" cy="18553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437" y="3585367"/>
            <a:ext cx="1548788" cy="184899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25" y="3589865"/>
            <a:ext cx="1524000" cy="184449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225" y="3589865"/>
            <a:ext cx="1888393" cy="1848993"/>
          </a:xfrm>
          <a:prstGeom prst="rect">
            <a:avLst/>
          </a:prstGeom>
        </p:spPr>
      </p:pic>
    </p:spTree>
    <p:extLst>
      <p:ext uri="{BB962C8B-B14F-4D97-AF65-F5344CB8AC3E}">
        <p14:creationId xmlns:p14="http://schemas.microsoft.com/office/powerpoint/2010/main" val="151014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893524" y="1784866"/>
            <a:ext cx="7413320" cy="461665"/>
          </a:xfrm>
          <a:prstGeom prst="rect">
            <a:avLst/>
          </a:prstGeom>
          <a:noFill/>
        </p:spPr>
        <p:txBody>
          <a:bodyPr wrap="square" rtlCol="0" anchor="ctr">
            <a:spAutoFit/>
          </a:bodyPr>
          <a:lstStyle/>
          <a:p>
            <a:pPr algn="ctr"/>
            <a:r>
              <a:rPr lang="en-US" sz="2400" dirty="0" smtClean="0">
                <a:latin typeface="Book Antiqua" pitchFamily="18" charset="0"/>
                <a:cs typeface="Calibri" pitchFamily="34" charset="0"/>
              </a:rPr>
              <a:t>What is the primary use of the TTC-1000?  </a:t>
            </a:r>
            <a:endParaRPr lang="en-US" sz="2400" dirty="0">
              <a:latin typeface="Book Antiqua" pitchFamily="18" charset="0"/>
              <a:cs typeface="Calibri" pitchFamily="34" charset="0"/>
            </a:endParaRPr>
          </a:p>
        </p:txBody>
      </p:sp>
      <p:sp>
        <p:nvSpPr>
          <p:cNvPr id="3" name="TextBox 2"/>
          <p:cNvSpPr txBox="1"/>
          <p:nvPr/>
        </p:nvSpPr>
        <p:spPr>
          <a:xfrm>
            <a:off x="104384" y="2556302"/>
            <a:ext cx="8991600" cy="1477328"/>
          </a:xfrm>
          <a:prstGeom prst="rect">
            <a:avLst/>
          </a:prstGeom>
          <a:noFill/>
        </p:spPr>
        <p:txBody>
          <a:bodyPr wrap="square" rtlCol="0">
            <a:spAutoFit/>
          </a:bodyPr>
          <a:lstStyle/>
          <a:p>
            <a:r>
              <a:rPr lang="en-US" dirty="0"/>
              <a:t>The TTC-1000 monitor is able to measure oil and winding hot spot </a:t>
            </a:r>
            <a:r>
              <a:rPr lang="en-US" dirty="0" smtClean="0"/>
              <a:t>temperatures. </a:t>
            </a:r>
            <a:r>
              <a:rPr lang="en-US" dirty="0"/>
              <a:t>The unit can have up to three temperature probes </a:t>
            </a:r>
            <a:r>
              <a:rPr lang="en-US" dirty="0" smtClean="0"/>
              <a:t>and can </a:t>
            </a:r>
            <a:r>
              <a:rPr lang="en-US" dirty="0"/>
              <a:t>measure top oil, winding, LTC or ambient temperatures up to an accuracy of </a:t>
            </a:r>
            <a:r>
              <a:rPr lang="en-US" dirty="0" smtClean="0"/>
              <a:t>±1°C</a:t>
            </a:r>
            <a:r>
              <a:rPr lang="en-US" dirty="0"/>
              <a:t>. The monitor calculates winding temperature by using top oil temperature and B</a:t>
            </a:r>
          </a:p>
          <a:p>
            <a:r>
              <a:rPr lang="en-US" dirty="0"/>
              <a:t>phase current of the transformer.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265" y="3788110"/>
            <a:ext cx="4182848" cy="2477830"/>
          </a:xfrm>
          <a:prstGeom prst="rect">
            <a:avLst/>
          </a:prstGeom>
        </p:spPr>
      </p:pic>
      <p:sp>
        <p:nvSpPr>
          <p:cNvPr id="7" name="TextBox 6"/>
          <p:cNvSpPr txBox="1"/>
          <p:nvPr/>
        </p:nvSpPr>
        <p:spPr>
          <a:xfrm>
            <a:off x="921233" y="4343400"/>
            <a:ext cx="2667000" cy="1815882"/>
          </a:xfrm>
          <a:prstGeom prst="rect">
            <a:avLst/>
          </a:prstGeom>
          <a:noFill/>
        </p:spPr>
        <p:txBody>
          <a:bodyPr wrap="square" rtlCol="0">
            <a:spAutoFit/>
          </a:bodyPr>
          <a:lstStyle/>
          <a:p>
            <a:r>
              <a:rPr lang="en-US" sz="2800" dirty="0">
                <a:latin typeface="Book Antiqua" pitchFamily="18" charset="0"/>
                <a:cs typeface="Calibri" pitchFamily="34" charset="0"/>
              </a:rPr>
              <a:t>Transformer Temperature </a:t>
            </a:r>
            <a:endParaRPr lang="en-US" sz="2800" dirty="0" smtClean="0">
              <a:latin typeface="Book Antiqua" pitchFamily="18" charset="0"/>
              <a:cs typeface="Calibri" pitchFamily="34" charset="0"/>
            </a:endParaRPr>
          </a:p>
          <a:p>
            <a:r>
              <a:rPr lang="en-US" sz="2800" dirty="0" smtClean="0">
                <a:latin typeface="Book Antiqua" pitchFamily="18" charset="0"/>
                <a:cs typeface="Calibri" pitchFamily="34" charset="0"/>
              </a:rPr>
              <a:t>Controller (TTC)</a:t>
            </a:r>
            <a:endParaRPr lang="en-US" sz="2800" dirty="0"/>
          </a:p>
        </p:txBody>
      </p:sp>
    </p:spTree>
    <p:extLst>
      <p:ext uri="{BB962C8B-B14F-4D97-AF65-F5344CB8AC3E}">
        <p14:creationId xmlns:p14="http://schemas.microsoft.com/office/powerpoint/2010/main" val="33143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3" name="TextBox 2"/>
          <p:cNvSpPr txBox="1"/>
          <p:nvPr/>
        </p:nvSpPr>
        <p:spPr>
          <a:xfrm>
            <a:off x="20782" y="1371600"/>
            <a:ext cx="9144000" cy="461665"/>
          </a:xfrm>
          <a:prstGeom prst="rect">
            <a:avLst/>
          </a:prstGeom>
          <a:noFill/>
        </p:spPr>
        <p:txBody>
          <a:bodyPr wrap="square" rtlCol="0">
            <a:spAutoFit/>
          </a:bodyPr>
          <a:lstStyle/>
          <a:p>
            <a:pPr algn="ctr"/>
            <a:r>
              <a:rPr lang="en-US" sz="2400" b="1" dirty="0" smtClean="0"/>
              <a:t>What is the purpose of a capacitor?</a:t>
            </a:r>
            <a:endParaRPr lang="en-US" sz="2400" b="1" dirty="0"/>
          </a:p>
        </p:txBody>
      </p:sp>
      <p:sp>
        <p:nvSpPr>
          <p:cNvPr id="6" name="TextBox 5"/>
          <p:cNvSpPr txBox="1"/>
          <p:nvPr/>
        </p:nvSpPr>
        <p:spPr>
          <a:xfrm>
            <a:off x="0" y="2438400"/>
            <a:ext cx="9144000" cy="369332"/>
          </a:xfrm>
          <a:prstGeom prst="rect">
            <a:avLst/>
          </a:prstGeom>
          <a:noFill/>
        </p:spPr>
        <p:txBody>
          <a:bodyPr wrap="square" rtlCol="0">
            <a:spAutoFit/>
          </a:bodyPr>
          <a:lstStyle/>
          <a:p>
            <a:pPr algn="ctr"/>
            <a:r>
              <a:rPr lang="en-US" dirty="0" smtClean="0"/>
              <a:t>To Increase the VOLTAGE on the ITS system</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48000"/>
            <a:ext cx="5334000" cy="3604580"/>
          </a:xfrm>
          <a:prstGeom prst="rect">
            <a:avLst/>
          </a:prstGeom>
        </p:spPr>
      </p:pic>
    </p:spTree>
    <p:extLst>
      <p:ext uri="{BB962C8B-B14F-4D97-AF65-F5344CB8AC3E}">
        <p14:creationId xmlns:p14="http://schemas.microsoft.com/office/powerpoint/2010/main" val="33385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75811" y="1646229"/>
            <a:ext cx="8915400" cy="461665"/>
          </a:xfrm>
          <a:prstGeom prst="rect">
            <a:avLst/>
          </a:prstGeom>
          <a:noFill/>
        </p:spPr>
        <p:txBody>
          <a:bodyPr wrap="square" rtlCol="0">
            <a:spAutoFit/>
          </a:bodyPr>
          <a:lstStyle/>
          <a:p>
            <a:pPr algn="ctr"/>
            <a:r>
              <a:rPr lang="en-US" sz="2400" dirty="0" smtClean="0"/>
              <a:t>An “AIM” switch is a modified RLB. (T/F) </a:t>
            </a:r>
            <a:endParaRPr lang="en-US" sz="2400" dirty="0"/>
          </a:p>
        </p:txBody>
      </p:sp>
      <p:sp>
        <p:nvSpPr>
          <p:cNvPr id="3" name="TextBox 2"/>
          <p:cNvSpPr txBox="1"/>
          <p:nvPr/>
        </p:nvSpPr>
        <p:spPr>
          <a:xfrm>
            <a:off x="175811" y="2819400"/>
            <a:ext cx="8915400"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674691"/>
            <a:ext cx="4038600" cy="28107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75" y="3674691"/>
            <a:ext cx="4108409" cy="2820179"/>
          </a:xfrm>
          <a:prstGeom prst="rect">
            <a:avLst/>
          </a:prstGeom>
        </p:spPr>
      </p:pic>
    </p:spTree>
    <p:extLst>
      <p:ext uri="{BB962C8B-B14F-4D97-AF65-F5344CB8AC3E}">
        <p14:creationId xmlns:p14="http://schemas.microsoft.com/office/powerpoint/2010/main" val="405734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600200"/>
            <a:ext cx="9116291" cy="830997"/>
          </a:xfrm>
          <a:prstGeom prst="rect">
            <a:avLst/>
          </a:prstGeom>
          <a:noFill/>
        </p:spPr>
        <p:txBody>
          <a:bodyPr wrap="square" rtlCol="0">
            <a:spAutoFit/>
          </a:bodyPr>
          <a:lstStyle/>
          <a:p>
            <a:pPr algn="ctr"/>
            <a:r>
              <a:rPr lang="en-US" sz="2400" dirty="0" smtClean="0"/>
              <a:t>A station protected by an “AIM” switch </a:t>
            </a:r>
          </a:p>
          <a:p>
            <a:pPr algn="ctr"/>
            <a:r>
              <a:rPr lang="en-US" sz="2400" dirty="0" smtClean="0"/>
              <a:t>interrupts the flow of fault current by:</a:t>
            </a:r>
            <a:endParaRPr lang="en-US" sz="2400" dirty="0"/>
          </a:p>
        </p:txBody>
      </p:sp>
      <p:sp>
        <p:nvSpPr>
          <p:cNvPr id="3" name="TextBox 2"/>
          <p:cNvSpPr txBox="1"/>
          <p:nvPr/>
        </p:nvSpPr>
        <p:spPr>
          <a:xfrm>
            <a:off x="4505120" y="3106965"/>
            <a:ext cx="4419038" cy="461665"/>
          </a:xfrm>
          <a:prstGeom prst="rect">
            <a:avLst/>
          </a:prstGeom>
          <a:noFill/>
        </p:spPr>
        <p:txBody>
          <a:bodyPr wrap="square" rtlCol="0">
            <a:spAutoFit/>
          </a:bodyPr>
          <a:lstStyle/>
          <a:p>
            <a:r>
              <a:rPr lang="en-US" sz="2400" dirty="0"/>
              <a:t> </a:t>
            </a:r>
            <a:r>
              <a:rPr lang="en-US" sz="2400" dirty="0" smtClean="0"/>
              <a:t>Melting a fuse link</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75" y="2950835"/>
            <a:ext cx="4108409" cy="2820179"/>
          </a:xfrm>
          <a:prstGeom prst="rect">
            <a:avLst/>
          </a:prstGeom>
        </p:spPr>
      </p:pic>
      <p:sp>
        <p:nvSpPr>
          <p:cNvPr id="9" name="TextBox 8"/>
          <p:cNvSpPr txBox="1"/>
          <p:nvPr/>
        </p:nvSpPr>
        <p:spPr>
          <a:xfrm>
            <a:off x="4505120" y="3619964"/>
            <a:ext cx="4595227" cy="461665"/>
          </a:xfrm>
          <a:prstGeom prst="rect">
            <a:avLst/>
          </a:prstGeom>
          <a:noFill/>
        </p:spPr>
        <p:txBody>
          <a:bodyPr wrap="square" rtlCol="0">
            <a:spAutoFit/>
          </a:bodyPr>
          <a:lstStyle/>
          <a:p>
            <a:r>
              <a:rPr lang="en-US" sz="2400" dirty="0" smtClean="0"/>
              <a:t> Opening transmission breakers</a:t>
            </a:r>
            <a:endParaRPr lang="en-US" sz="2400" dirty="0"/>
          </a:p>
        </p:txBody>
      </p:sp>
      <p:sp>
        <p:nvSpPr>
          <p:cNvPr id="11" name="TextBox 10"/>
          <p:cNvSpPr txBox="1"/>
          <p:nvPr/>
        </p:nvSpPr>
        <p:spPr>
          <a:xfrm>
            <a:off x="4505120" y="4132963"/>
            <a:ext cx="4367697" cy="830997"/>
          </a:xfrm>
          <a:prstGeom prst="rect">
            <a:avLst/>
          </a:prstGeom>
          <a:noFill/>
        </p:spPr>
        <p:txBody>
          <a:bodyPr wrap="square" rtlCol="0">
            <a:spAutoFit/>
          </a:bodyPr>
          <a:lstStyle/>
          <a:p>
            <a:r>
              <a:rPr lang="en-US" sz="2400" dirty="0" smtClean="0"/>
              <a:t>Opening the contact in gas-        filled interrupter bottles</a:t>
            </a:r>
            <a:endParaRPr lang="en-US" sz="2400" dirty="0"/>
          </a:p>
        </p:txBody>
      </p:sp>
      <p:sp>
        <p:nvSpPr>
          <p:cNvPr id="12" name="TextBox 11"/>
          <p:cNvSpPr txBox="1"/>
          <p:nvPr/>
        </p:nvSpPr>
        <p:spPr>
          <a:xfrm>
            <a:off x="4505120" y="5015293"/>
            <a:ext cx="3903376" cy="461665"/>
          </a:xfrm>
          <a:prstGeom prst="rect">
            <a:avLst/>
          </a:prstGeom>
          <a:noFill/>
        </p:spPr>
        <p:txBody>
          <a:bodyPr wrap="none" rtlCol="0">
            <a:spAutoFit/>
          </a:bodyPr>
          <a:lstStyle/>
          <a:p>
            <a:r>
              <a:rPr lang="en-US" sz="2400" dirty="0" smtClean="0"/>
              <a:t>Opening distribution breakers</a:t>
            </a:r>
            <a:endParaRPr lang="en-US" sz="2400" dirty="0"/>
          </a:p>
        </p:txBody>
      </p:sp>
    </p:spTree>
    <p:extLst>
      <p:ext uri="{BB962C8B-B14F-4D97-AF65-F5344CB8AC3E}">
        <p14:creationId xmlns:p14="http://schemas.microsoft.com/office/powerpoint/2010/main" val="97736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500"/>
                            </p:stCondLst>
                            <p:childTnLst>
                              <p:par>
                                <p:cTn id="40" presetID="53" presetClass="path" presetSubtype="0" accel="50000" decel="50000" fill="hold" grpId="1" nodeType="afterEffect">
                                  <p:stCondLst>
                                    <p:cond delay="0"/>
                                  </p:stCondLst>
                                  <p:childTnLst>
                                    <p:animMotion origin="layout" path="M 0.01615 -0.1044 C -0.1151 -0.13842 -0.21389 -0.15856 -0.21458 -0.15347 C -0.2151 -0.14861 -0.12048 -0.11782 0.00695 -0.08264 C 0.13368 -0.04768 0.24132 -0.02176 0.24254 -0.02731 C 0.24323 -0.03194 0.13195 -0.06458 0.00452 -0.09653 C -0.1217 -0.12639 -0.21597 -0.1449 -0.21667 -0.13981 C -0.21719 -0.13541 -0.12066 -0.10416 0.00452 -0.06875 C 0.13142 -0.03472 0.23958 -0.00926 0.24011 -0.01412 C 0.24097 -0.01898 0.13004 -0.05115 0.00434 -0.08217 C -0.12361 -0.11342 -0.21771 -0.13171 -0.21875 -0.12639 C -0.21892 -0.12106 -0.12257 -0.08958 0.00417 -0.05509 C 0.12952 -0.0199 0.2375 0.0051 0.2382 -0.00092 C 0.23872 -0.00555 0.12813 -0.03727 0.00226 -0.06828 C -0.12378 -0.09953 -0.22014 -0.11805 -0.22066 -0.11273 C -0.22101 -0.10717 -0.12274 -0.07708 0.00208 -0.04166 C 0.1316 -0.00578 0.23455 0.01783 0.23629 0.0125 C 0.23681 0.0081 0.12813 -0.02338 0.00243 -0.05509 C -0.12344 -0.08472 -0.22205 -0.10509 -0.22292 -0.09977 C -0.22361 -0.09421 -0.12448 -0.06319 0.00208 -0.02824 C 0.12986 0.00741 0.23333 0.03125 0.23403 0.02616 C 0.23472 0.02037 0.12604 -0.01018 0.00035 -0.04166 C -0.12569 -0.07176 -0.2243 -0.0912 -0.22483 -0.08773 C -0.22552 -0.08148 -0.12483 -0.05023 -1.11111E-6 -0.01481 C 0.12743 0.0206 0.23125 0.04422 0.23229 0.03912 C 0.23229 0.03472 0.12587 0.00371 -0.00191 -0.02824 C -0.1276 -0.05972 -0.22639 -0.07778 -0.22639 -0.07268 C -0.2276 -0.06828 -0.12691 -0.03634 0.00017 -0.00139 C 0.12743 0.03403 0.22882 0.05764 0.23004 0.05301 C 0.23056 0.04815 0.12431 0.01644 -0.00191 -0.01365 C -0.12778 -0.0449 -0.22951 -0.06597 -0.22917 -0.05995 C -0.2276 -0.0544 -0.12934 -0.02268 -0.00191 0.01227 C 0.1257 0.04838 0.22726 0.07037 0.22778 0.06551 C 0.22882 0.06088 0.12604 0.03102 -1.11111E-6 -2.59259E-6 " pathEditMode="relative" rAng="703689" ptsTypes="fffffffffffffffffffffffffffffffff">
                                      <p:cBhvr>
                                        <p:cTn id="41" dur="2000" spd="-100000" fill="hold"/>
                                        <p:tgtEl>
                                          <p:spTgt spid="11"/>
                                        </p:tgtEl>
                                        <p:attrNameLst>
                                          <p:attrName>ppt_x</p:attrName>
                                          <p:attrName>ppt_y</p:attrName>
                                        </p:attrNameLst>
                                      </p:cBhvr>
                                      <p:rCtr x="-972"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1" grpId="0"/>
      <p:bldP spid="11" grpId="1"/>
      <p:bldP spid="12" grpId="0"/>
      <p:bldP spid="12"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0" name="TextBox 9"/>
          <p:cNvSpPr txBox="1"/>
          <p:nvPr/>
        </p:nvSpPr>
        <p:spPr>
          <a:xfrm>
            <a:off x="2150648" y="1676400"/>
            <a:ext cx="864255" cy="400110"/>
          </a:xfrm>
          <a:prstGeom prst="rect">
            <a:avLst/>
          </a:prstGeom>
          <a:noFill/>
          <a:ln>
            <a:solidFill>
              <a:schemeClr val="bg1"/>
            </a:solidFill>
          </a:ln>
        </p:spPr>
        <p:txBody>
          <a:bodyPr wrap="square" rtlCol="0">
            <a:spAutoFit/>
          </a:bodyPr>
          <a:lstStyle/>
          <a:p>
            <a:r>
              <a:rPr lang="en-US" sz="2000" b="1" dirty="0" smtClean="0">
                <a:solidFill>
                  <a:schemeClr val="bg1"/>
                </a:solidFill>
              </a:rPr>
              <a:t>S &amp; C</a:t>
            </a:r>
            <a:endParaRPr lang="en-US" sz="2000" b="1" dirty="0">
              <a:solidFill>
                <a:schemeClr val="bg1"/>
              </a:solidFill>
            </a:endParaRPr>
          </a:p>
        </p:txBody>
      </p:sp>
      <p:sp>
        <p:nvSpPr>
          <p:cNvPr id="12" name="TextBox 11"/>
          <p:cNvSpPr txBox="1"/>
          <p:nvPr/>
        </p:nvSpPr>
        <p:spPr>
          <a:xfrm>
            <a:off x="5233368" y="3714690"/>
            <a:ext cx="938832" cy="400110"/>
          </a:xfrm>
          <a:prstGeom prst="rect">
            <a:avLst/>
          </a:prstGeom>
          <a:noFill/>
          <a:ln>
            <a:solidFill>
              <a:schemeClr val="bg1"/>
            </a:solidFill>
          </a:ln>
        </p:spPr>
        <p:txBody>
          <a:bodyPr wrap="square" rtlCol="0">
            <a:spAutoFit/>
          </a:bodyPr>
          <a:lstStyle/>
          <a:p>
            <a:r>
              <a:rPr lang="en-US" sz="2000" b="1" dirty="0" smtClean="0">
                <a:solidFill>
                  <a:schemeClr val="bg1"/>
                </a:solidFill>
              </a:rPr>
              <a:t>Joslyn</a:t>
            </a:r>
            <a:endParaRPr lang="en-US" sz="2000" b="1" dirty="0">
              <a:solidFill>
                <a:schemeClr val="bg1"/>
              </a:solidFill>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15" name="TextBox 14"/>
          <p:cNvSpPr txBox="1"/>
          <p:nvPr/>
        </p:nvSpPr>
        <p:spPr>
          <a:xfrm>
            <a:off x="1231735" y="4139597"/>
            <a:ext cx="1727854" cy="400110"/>
          </a:xfrm>
          <a:prstGeom prst="rect">
            <a:avLst/>
          </a:prstGeom>
          <a:noFill/>
          <a:ln>
            <a:solidFill>
              <a:schemeClr val="bg1"/>
            </a:solidFill>
          </a:ln>
        </p:spPr>
        <p:txBody>
          <a:bodyPr wrap="square" rtlCol="0">
            <a:spAutoFit/>
          </a:bodyPr>
          <a:lstStyle/>
          <a:p>
            <a:r>
              <a:rPr lang="en-US" sz="2000" b="1" dirty="0" smtClean="0">
                <a:solidFill>
                  <a:schemeClr val="bg1"/>
                </a:solidFill>
              </a:rPr>
              <a:t>Westinghouse</a:t>
            </a:r>
            <a:endParaRPr lang="en-US" sz="2000" b="1" dirty="0">
              <a:solidFill>
                <a:schemeClr val="bg1"/>
              </a:solidFill>
            </a:endParaRPr>
          </a:p>
        </p:txBody>
      </p:sp>
      <p:pic>
        <p:nvPicPr>
          <p:cNvPr id="6" name="AIM switc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7265" y="960676"/>
            <a:ext cx="6096000" cy="4572000"/>
          </a:xfrm>
          <a:prstGeom prst="rect">
            <a:avLst/>
          </a:prstGeom>
        </p:spPr>
      </p:pic>
      <p:sp>
        <p:nvSpPr>
          <p:cNvPr id="2" name="TextBox 1"/>
          <p:cNvSpPr txBox="1"/>
          <p:nvPr/>
        </p:nvSpPr>
        <p:spPr>
          <a:xfrm>
            <a:off x="0" y="6025158"/>
            <a:ext cx="9143999" cy="400110"/>
          </a:xfrm>
          <a:prstGeom prst="rect">
            <a:avLst/>
          </a:prstGeom>
          <a:noFill/>
        </p:spPr>
        <p:txBody>
          <a:bodyPr wrap="square" rtlCol="0">
            <a:spAutoFit/>
          </a:bodyPr>
          <a:lstStyle/>
          <a:p>
            <a:pPr algn="ctr"/>
            <a:r>
              <a:rPr lang="en-US" sz="2000" b="1" dirty="0" smtClean="0"/>
              <a:t>AIM Switch = Modified RLB Switch</a:t>
            </a:r>
            <a:endParaRPr lang="en-US" sz="2000" b="1" dirty="0"/>
          </a:p>
        </p:txBody>
      </p:sp>
    </p:spTree>
    <p:extLst>
      <p:ext uri="{BB962C8B-B14F-4D97-AF65-F5344CB8AC3E}">
        <p14:creationId xmlns:p14="http://schemas.microsoft.com/office/powerpoint/2010/main" val="78180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22129" y="1524000"/>
            <a:ext cx="8991600" cy="461665"/>
          </a:xfrm>
          <a:prstGeom prst="rect">
            <a:avLst/>
          </a:prstGeom>
          <a:noFill/>
        </p:spPr>
        <p:txBody>
          <a:bodyPr wrap="square" rtlCol="0">
            <a:spAutoFit/>
          </a:bodyPr>
          <a:lstStyle/>
          <a:p>
            <a:pPr algn="ctr"/>
            <a:r>
              <a:rPr lang="en-US" sz="2400" dirty="0" smtClean="0"/>
              <a:t>Pre-operational checks for “AIM” switch sight gas indicator:</a:t>
            </a:r>
            <a:endParaRPr lang="en-US" sz="2400" dirty="0"/>
          </a:p>
        </p:txBody>
      </p:sp>
      <p:sp>
        <p:nvSpPr>
          <p:cNvPr id="3" name="TextBox 2"/>
          <p:cNvSpPr txBox="1"/>
          <p:nvPr/>
        </p:nvSpPr>
        <p:spPr>
          <a:xfrm>
            <a:off x="93554" y="3446886"/>
            <a:ext cx="3733800" cy="461665"/>
          </a:xfrm>
          <a:prstGeom prst="rect">
            <a:avLst/>
          </a:prstGeom>
          <a:noFill/>
        </p:spPr>
        <p:txBody>
          <a:bodyPr wrap="square" rtlCol="0">
            <a:spAutoFit/>
          </a:bodyPr>
          <a:lstStyle/>
          <a:p>
            <a:r>
              <a:rPr lang="en-US" sz="2400" dirty="0"/>
              <a:t> </a:t>
            </a:r>
            <a:r>
              <a:rPr lang="en-US" sz="2400" dirty="0" smtClean="0"/>
              <a:t>    Gray or Silver - OK</a:t>
            </a:r>
            <a:endParaRPr lang="en-US" sz="2400" dirty="0"/>
          </a:p>
        </p:txBody>
      </p:sp>
      <p:sp>
        <p:nvSpPr>
          <p:cNvPr id="6" name="TextBox 5"/>
          <p:cNvSpPr txBox="1"/>
          <p:nvPr/>
        </p:nvSpPr>
        <p:spPr>
          <a:xfrm>
            <a:off x="304800" y="5638800"/>
            <a:ext cx="4572000" cy="461665"/>
          </a:xfrm>
          <a:prstGeom prst="rect">
            <a:avLst/>
          </a:prstGeom>
          <a:noFill/>
        </p:spPr>
        <p:txBody>
          <a:bodyPr wrap="square" rtlCol="0">
            <a:spAutoFit/>
          </a:bodyPr>
          <a:lstStyle/>
          <a:p>
            <a:pPr algn="ctr"/>
            <a:r>
              <a:rPr lang="en-US" sz="2400" dirty="0" smtClean="0"/>
              <a:t>Red – gas pressure lost. STOP</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971798"/>
            <a:ext cx="4876800" cy="17811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813" y="4916301"/>
            <a:ext cx="2093773" cy="144499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225" y="4923024"/>
            <a:ext cx="2105025" cy="1438275"/>
          </a:xfrm>
          <a:prstGeom prst="rect">
            <a:avLst/>
          </a:prstGeom>
        </p:spPr>
      </p:pic>
    </p:spTree>
    <p:extLst>
      <p:ext uri="{BB962C8B-B14F-4D97-AF65-F5344CB8AC3E}">
        <p14:creationId xmlns:p14="http://schemas.microsoft.com/office/powerpoint/2010/main" val="33061030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7" name="TextBox 6"/>
          <p:cNvSpPr txBox="1"/>
          <p:nvPr/>
        </p:nvSpPr>
        <p:spPr>
          <a:xfrm>
            <a:off x="6415930" y="1422276"/>
            <a:ext cx="1371600" cy="646331"/>
          </a:xfrm>
          <a:prstGeom prst="rect">
            <a:avLst/>
          </a:prstGeom>
          <a:noFill/>
          <a:ln>
            <a:solidFill>
              <a:schemeClr val="bg1"/>
            </a:solidFill>
          </a:ln>
        </p:spPr>
        <p:txBody>
          <a:bodyPr wrap="square" rtlCol="0">
            <a:spAutoFit/>
          </a:bodyPr>
          <a:lstStyle/>
          <a:p>
            <a:r>
              <a:rPr lang="en-US" sz="3600" dirty="0" smtClean="0"/>
              <a:t>105 C</a:t>
            </a:r>
            <a:endParaRPr lang="en-US" sz="3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807" y="2819400"/>
            <a:ext cx="3768387" cy="3864310"/>
          </a:xfrm>
          <a:prstGeom prst="rect">
            <a:avLst/>
          </a:prstGeom>
        </p:spPr>
      </p:pic>
      <p:sp>
        <p:nvSpPr>
          <p:cNvPr id="2" name="TextBox 1"/>
          <p:cNvSpPr txBox="1"/>
          <p:nvPr/>
        </p:nvSpPr>
        <p:spPr>
          <a:xfrm>
            <a:off x="-41564" y="3870251"/>
            <a:ext cx="2715491" cy="369332"/>
          </a:xfrm>
          <a:prstGeom prst="rect">
            <a:avLst/>
          </a:prstGeom>
          <a:noFill/>
        </p:spPr>
        <p:txBody>
          <a:bodyPr wrap="square" rtlCol="0">
            <a:spAutoFit/>
          </a:bodyPr>
          <a:lstStyle/>
          <a:p>
            <a:pPr algn="ctr"/>
            <a:r>
              <a:rPr lang="en-US" dirty="0" smtClean="0"/>
              <a:t>Fan Set Point (Stage 1)</a:t>
            </a:r>
            <a:endParaRPr lang="en-US" dirty="0"/>
          </a:p>
        </p:txBody>
      </p:sp>
      <p:cxnSp>
        <p:nvCxnSpPr>
          <p:cNvPr id="9" name="Straight Arrow Connector 8"/>
          <p:cNvCxnSpPr/>
          <p:nvPr/>
        </p:nvCxnSpPr>
        <p:spPr>
          <a:xfrm flipV="1">
            <a:off x="2667000" y="3897868"/>
            <a:ext cx="1295400" cy="166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060" y="2080736"/>
            <a:ext cx="9044649" cy="369332"/>
          </a:xfrm>
          <a:prstGeom prst="rect">
            <a:avLst/>
          </a:prstGeom>
          <a:noFill/>
        </p:spPr>
        <p:txBody>
          <a:bodyPr wrap="square" rtlCol="0">
            <a:spAutoFit/>
          </a:bodyPr>
          <a:lstStyle/>
          <a:p>
            <a:pPr algn="ctr"/>
            <a:r>
              <a:rPr lang="en-US" dirty="0" smtClean="0"/>
              <a:t>Fan Set Po</a:t>
            </a:r>
            <a:r>
              <a:rPr lang="en-US" b="1" dirty="0" smtClean="0"/>
              <a:t>i</a:t>
            </a:r>
            <a:r>
              <a:rPr lang="en-US" dirty="0" smtClean="0"/>
              <a:t>nt (Stage 2)</a:t>
            </a:r>
            <a:endParaRPr lang="en-US" dirty="0"/>
          </a:p>
        </p:txBody>
      </p:sp>
      <p:cxnSp>
        <p:nvCxnSpPr>
          <p:cNvPr id="13" name="Straight Arrow Connector 12"/>
          <p:cNvCxnSpPr>
            <a:stCxn id="12" idx="2"/>
          </p:cNvCxnSpPr>
          <p:nvPr/>
        </p:nvCxnSpPr>
        <p:spPr>
          <a:xfrm flipH="1">
            <a:off x="4366232" y="2450068"/>
            <a:ext cx="99033" cy="12837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11587" y="3897868"/>
            <a:ext cx="2632413" cy="369332"/>
          </a:xfrm>
          <a:prstGeom prst="rect">
            <a:avLst/>
          </a:prstGeom>
          <a:noFill/>
        </p:spPr>
        <p:txBody>
          <a:bodyPr wrap="square" rtlCol="0">
            <a:spAutoFit/>
          </a:bodyPr>
          <a:lstStyle/>
          <a:p>
            <a:pPr algn="ctr"/>
            <a:r>
              <a:rPr lang="en-US" dirty="0" smtClean="0"/>
              <a:t>Alarm Set Point (105 C)</a:t>
            </a:r>
            <a:endParaRPr lang="en-US" dirty="0"/>
          </a:p>
        </p:txBody>
      </p:sp>
      <p:cxnSp>
        <p:nvCxnSpPr>
          <p:cNvPr id="18" name="Straight Arrow Connector 17"/>
          <p:cNvCxnSpPr/>
          <p:nvPr/>
        </p:nvCxnSpPr>
        <p:spPr>
          <a:xfrm flipH="1" flipV="1">
            <a:off x="5029200" y="3897868"/>
            <a:ext cx="1386731" cy="1846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27" y="1214597"/>
            <a:ext cx="9079285" cy="830997"/>
          </a:xfrm>
          <a:prstGeom prst="rect">
            <a:avLst/>
          </a:prstGeom>
          <a:noFill/>
        </p:spPr>
        <p:txBody>
          <a:bodyPr wrap="square" rtlCol="0">
            <a:spAutoFit/>
          </a:bodyPr>
          <a:lstStyle/>
          <a:p>
            <a:pPr algn="ctr"/>
            <a:r>
              <a:rPr lang="en-US" sz="2400" dirty="0" smtClean="0"/>
              <a:t>The winding (</a:t>
            </a:r>
            <a:r>
              <a:rPr lang="en-US" sz="2400" dirty="0"/>
              <a:t>h</a:t>
            </a:r>
            <a:r>
              <a:rPr lang="en-US" sz="2400" dirty="0" smtClean="0"/>
              <a:t>ot spot) temperature gauge will send a transformer alarm if the winding temperature reaches _________ .  </a:t>
            </a:r>
            <a:endParaRPr lang="en-US" sz="2400" dirty="0"/>
          </a:p>
        </p:txBody>
      </p:sp>
    </p:spTree>
    <p:extLst>
      <p:ext uri="{BB962C8B-B14F-4D97-AF65-F5344CB8AC3E}">
        <p14:creationId xmlns:p14="http://schemas.microsoft.com/office/powerpoint/2010/main" val="153206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2"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28154" y="1759803"/>
            <a:ext cx="8915400" cy="830997"/>
          </a:xfrm>
          <a:prstGeom prst="rect">
            <a:avLst/>
          </a:prstGeom>
          <a:noFill/>
        </p:spPr>
        <p:txBody>
          <a:bodyPr wrap="square" rtlCol="0">
            <a:spAutoFit/>
          </a:bodyPr>
          <a:lstStyle/>
          <a:p>
            <a:pPr algn="ctr"/>
            <a:r>
              <a:rPr lang="en-US" sz="2400" dirty="0" smtClean="0"/>
              <a:t>Drag hands on temperature indicators show </a:t>
            </a:r>
          </a:p>
          <a:p>
            <a:pPr algn="ctr"/>
            <a:r>
              <a:rPr lang="en-US" sz="2400" dirty="0" smtClean="0"/>
              <a:t>maximum temperature obtained. (T,F)</a:t>
            </a:r>
            <a:endParaRPr lang="en-US" sz="2400" dirty="0"/>
          </a:p>
        </p:txBody>
      </p:sp>
      <p:sp>
        <p:nvSpPr>
          <p:cNvPr id="3" name="TextBox 2"/>
          <p:cNvSpPr txBox="1"/>
          <p:nvPr/>
        </p:nvSpPr>
        <p:spPr>
          <a:xfrm>
            <a:off x="27709" y="4495800"/>
            <a:ext cx="9116291" cy="707886"/>
          </a:xfrm>
          <a:prstGeom prst="rect">
            <a:avLst/>
          </a:prstGeom>
          <a:noFill/>
        </p:spPr>
        <p:txBody>
          <a:bodyPr wrap="square" rtlCol="0">
            <a:spAutoFit/>
          </a:bodyPr>
          <a:lstStyle/>
          <a:p>
            <a:pPr algn="ctr"/>
            <a:r>
              <a:rPr lang="en-US" sz="4000" dirty="0" smtClean="0"/>
              <a:t>True</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54" y="3301401"/>
            <a:ext cx="3198854" cy="32967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3289466"/>
            <a:ext cx="3118627" cy="3265386"/>
          </a:xfrm>
          <a:prstGeom prst="rect">
            <a:avLst/>
          </a:prstGeom>
        </p:spPr>
      </p:pic>
    </p:spTree>
    <p:extLst>
      <p:ext uri="{BB962C8B-B14F-4D97-AF65-F5344CB8AC3E}">
        <p14:creationId xmlns:p14="http://schemas.microsoft.com/office/powerpoint/2010/main" val="1497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2" name="TextBox 11"/>
          <p:cNvSpPr txBox="1"/>
          <p:nvPr/>
        </p:nvSpPr>
        <p:spPr>
          <a:xfrm>
            <a:off x="4724400" y="1981200"/>
            <a:ext cx="3483711" cy="830997"/>
          </a:xfrm>
          <a:prstGeom prst="rect">
            <a:avLst/>
          </a:prstGeom>
          <a:noFill/>
        </p:spPr>
        <p:txBody>
          <a:bodyPr wrap="none" rtlCol="0">
            <a:spAutoFit/>
          </a:bodyPr>
          <a:lstStyle/>
          <a:p>
            <a:r>
              <a:rPr lang="en-US" sz="2400" dirty="0" smtClean="0"/>
              <a:t>The Liquid Oil Level gauge </a:t>
            </a:r>
          </a:p>
          <a:p>
            <a:r>
              <a:rPr lang="en-US" sz="2400" dirty="0" smtClean="0"/>
              <a:t>Is located:  </a:t>
            </a:r>
            <a:endParaRPr lang="en-US" sz="2400" dirty="0"/>
          </a:p>
        </p:txBody>
      </p:sp>
      <p:sp>
        <p:nvSpPr>
          <p:cNvPr id="13" name="TextBox 12"/>
          <p:cNvSpPr txBox="1"/>
          <p:nvPr/>
        </p:nvSpPr>
        <p:spPr>
          <a:xfrm>
            <a:off x="4714110" y="2931087"/>
            <a:ext cx="3371692" cy="461665"/>
          </a:xfrm>
          <a:prstGeom prst="rect">
            <a:avLst/>
          </a:prstGeom>
          <a:noFill/>
        </p:spPr>
        <p:txBody>
          <a:bodyPr wrap="none" rtlCol="0">
            <a:spAutoFit/>
          </a:bodyPr>
          <a:lstStyle/>
          <a:p>
            <a:r>
              <a:rPr lang="en-US" sz="2400" dirty="0" smtClean="0"/>
              <a:t>At the bottom of the tank</a:t>
            </a:r>
            <a:endParaRPr lang="en-US" sz="2400" dirty="0"/>
          </a:p>
        </p:txBody>
      </p:sp>
      <p:sp>
        <p:nvSpPr>
          <p:cNvPr id="14" name="TextBox 13"/>
          <p:cNvSpPr txBox="1"/>
          <p:nvPr/>
        </p:nvSpPr>
        <p:spPr>
          <a:xfrm>
            <a:off x="4724400" y="3479403"/>
            <a:ext cx="3306931" cy="461665"/>
          </a:xfrm>
          <a:prstGeom prst="rect">
            <a:avLst/>
          </a:prstGeom>
          <a:noFill/>
        </p:spPr>
        <p:txBody>
          <a:bodyPr wrap="none" rtlCol="0">
            <a:spAutoFit/>
          </a:bodyPr>
          <a:lstStyle/>
          <a:p>
            <a:r>
              <a:rPr lang="en-US" sz="2400" dirty="0" smtClean="0"/>
              <a:t>At the middle of the tank</a:t>
            </a:r>
            <a:endParaRPr lang="en-US" sz="2400" dirty="0"/>
          </a:p>
        </p:txBody>
      </p:sp>
      <p:sp>
        <p:nvSpPr>
          <p:cNvPr id="15" name="TextBox 14"/>
          <p:cNvSpPr txBox="1"/>
          <p:nvPr/>
        </p:nvSpPr>
        <p:spPr>
          <a:xfrm>
            <a:off x="4729389" y="4030565"/>
            <a:ext cx="2866297" cy="461665"/>
          </a:xfrm>
          <a:prstGeom prst="rect">
            <a:avLst/>
          </a:prstGeom>
          <a:noFill/>
        </p:spPr>
        <p:txBody>
          <a:bodyPr wrap="none" rtlCol="0">
            <a:spAutoFit/>
          </a:bodyPr>
          <a:lstStyle/>
          <a:p>
            <a:r>
              <a:rPr lang="en-US" sz="2400" dirty="0" smtClean="0"/>
              <a:t>At the top of the tank</a:t>
            </a:r>
            <a:endParaRPr lang="en-US" sz="2400" dirty="0"/>
          </a:p>
        </p:txBody>
      </p:sp>
      <p:sp>
        <p:nvSpPr>
          <p:cNvPr id="16" name="TextBox 15"/>
          <p:cNvSpPr txBox="1"/>
          <p:nvPr/>
        </p:nvSpPr>
        <p:spPr>
          <a:xfrm>
            <a:off x="4765923" y="4660949"/>
            <a:ext cx="2694199" cy="461665"/>
          </a:xfrm>
          <a:prstGeom prst="rect">
            <a:avLst/>
          </a:prstGeom>
          <a:noFill/>
        </p:spPr>
        <p:txBody>
          <a:bodyPr wrap="none" rtlCol="0">
            <a:spAutoFit/>
          </a:bodyPr>
          <a:lstStyle/>
          <a:p>
            <a:r>
              <a:rPr lang="en-US" sz="2400" dirty="0" smtClean="0"/>
              <a:t>In the control house</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07" y="1586160"/>
            <a:ext cx="3829050" cy="4967040"/>
          </a:xfrm>
          <a:prstGeom prst="rect">
            <a:avLst/>
          </a:prstGeom>
        </p:spPr>
      </p:pic>
      <p:sp>
        <p:nvSpPr>
          <p:cNvPr id="20" name="Right Arrow 19"/>
          <p:cNvSpPr/>
          <p:nvPr/>
        </p:nvSpPr>
        <p:spPr>
          <a:xfrm rot="11265927">
            <a:off x="2666188" y="2954706"/>
            <a:ext cx="2113797" cy="647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784973" y="3479403"/>
            <a:ext cx="3300829" cy="461665"/>
          </a:xfrm>
          <a:prstGeom prst="rect">
            <a:avLst/>
          </a:prstGeom>
          <a:noFill/>
        </p:spPr>
        <p:txBody>
          <a:bodyPr wrap="square" rtlCol="0">
            <a:spAutoFit/>
          </a:bodyPr>
          <a:lstStyle/>
          <a:p>
            <a:r>
              <a:rPr lang="en-US" sz="2400" dirty="0" smtClean="0"/>
              <a:t>Nitrogen  </a:t>
            </a:r>
            <a:r>
              <a:rPr lang="en-US" sz="2400" dirty="0"/>
              <a:t>P</a:t>
            </a:r>
            <a:r>
              <a:rPr lang="en-US" sz="2400" dirty="0" smtClean="0"/>
              <a:t>ressure</a:t>
            </a:r>
            <a:endParaRPr lang="en-US" sz="2400" dirty="0"/>
          </a:p>
        </p:txBody>
      </p:sp>
      <p:sp>
        <p:nvSpPr>
          <p:cNvPr id="22" name="Right Arrow 21"/>
          <p:cNvSpPr/>
          <p:nvPr/>
        </p:nvSpPr>
        <p:spPr>
          <a:xfrm rot="10800000">
            <a:off x="1504949" y="3589077"/>
            <a:ext cx="3260973" cy="1211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851787"/>
            <a:ext cx="3667125" cy="2133600"/>
          </a:xfrm>
          <a:prstGeom prst="rect">
            <a:avLst/>
          </a:prstGeom>
        </p:spPr>
      </p:pic>
      <p:sp>
        <p:nvSpPr>
          <p:cNvPr id="24" name="TextBox 23"/>
          <p:cNvSpPr txBox="1"/>
          <p:nvPr/>
        </p:nvSpPr>
        <p:spPr>
          <a:xfrm>
            <a:off x="4455740" y="5566862"/>
            <a:ext cx="3459535" cy="461665"/>
          </a:xfrm>
          <a:prstGeom prst="rect">
            <a:avLst/>
          </a:prstGeom>
          <a:noFill/>
        </p:spPr>
        <p:txBody>
          <a:bodyPr wrap="square" rtlCol="0">
            <a:spAutoFit/>
          </a:bodyPr>
          <a:lstStyle/>
          <a:p>
            <a:r>
              <a:rPr lang="en-US" sz="2400" dirty="0" smtClean="0"/>
              <a:t>Tank Pressure Gauge</a:t>
            </a:r>
            <a:endParaRPr lang="en-US" sz="2400" dirty="0"/>
          </a:p>
        </p:txBody>
      </p:sp>
      <p:sp>
        <p:nvSpPr>
          <p:cNvPr id="25" name="TextBox 24"/>
          <p:cNvSpPr txBox="1"/>
          <p:nvPr/>
        </p:nvSpPr>
        <p:spPr>
          <a:xfrm>
            <a:off x="4417627" y="5141038"/>
            <a:ext cx="4726373" cy="461665"/>
          </a:xfrm>
          <a:prstGeom prst="rect">
            <a:avLst/>
          </a:prstGeom>
          <a:noFill/>
        </p:spPr>
        <p:txBody>
          <a:bodyPr wrap="square" rtlCol="0">
            <a:spAutoFit/>
          </a:bodyPr>
          <a:lstStyle/>
          <a:p>
            <a:r>
              <a:rPr lang="en-US" sz="2400" dirty="0" smtClean="0"/>
              <a:t>Nitrogen Cylinder Pressure Gauge</a:t>
            </a:r>
            <a:endParaRPr lang="en-US" sz="2400" dirty="0"/>
          </a:p>
        </p:txBody>
      </p:sp>
      <p:sp>
        <p:nvSpPr>
          <p:cNvPr id="26" name="Right Arrow 25"/>
          <p:cNvSpPr/>
          <p:nvPr/>
        </p:nvSpPr>
        <p:spPr>
          <a:xfrm rot="12356154">
            <a:off x="1535469" y="5063120"/>
            <a:ext cx="3036707" cy="1189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rot="12914034">
            <a:off x="2931464" y="4770557"/>
            <a:ext cx="1710204" cy="11888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598364" y="4030564"/>
            <a:ext cx="4695423" cy="461665"/>
          </a:xfrm>
          <a:prstGeom prst="rect">
            <a:avLst/>
          </a:prstGeom>
          <a:noFill/>
        </p:spPr>
        <p:txBody>
          <a:bodyPr wrap="square" rtlCol="0">
            <a:spAutoFit/>
          </a:bodyPr>
          <a:lstStyle/>
          <a:p>
            <a:r>
              <a:rPr lang="en-US" sz="2400" dirty="0" smtClean="0"/>
              <a:t>Liquid winding and oil temperature</a:t>
            </a:r>
            <a:endParaRPr lang="en-US" sz="2400" dirty="0"/>
          </a:p>
        </p:txBody>
      </p:sp>
      <p:sp>
        <p:nvSpPr>
          <p:cNvPr id="29" name="Right Arrow 28"/>
          <p:cNvSpPr/>
          <p:nvPr/>
        </p:nvSpPr>
        <p:spPr>
          <a:xfrm rot="10952011">
            <a:off x="2442502" y="4114396"/>
            <a:ext cx="2160208" cy="14889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48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ppt_x"/>
                                          </p:val>
                                        </p:tav>
                                      </p:tavLst>
                                    </p:anim>
                                    <p:anim calcmode="lin" valueType="num">
                                      <p:cBhvr additive="base">
                                        <p:cTn id="32" dur="500"/>
                                        <p:tgtEl>
                                          <p:spTgt spid="13"/>
                                        </p:tgtEl>
                                        <p:attrNameLst>
                                          <p:attrName>ppt_y</p:attrName>
                                        </p:attrNameLst>
                                      </p:cBhvr>
                                      <p:tavLst>
                                        <p:tav tm="0">
                                          <p:val>
                                            <p:strVal val="ppt_y"/>
                                          </p:val>
                                        </p:tav>
                                        <p:tav tm="100000">
                                          <p:val>
                                            <p:strVal val="1+ppt_h/2"/>
                                          </p:val>
                                        </p:tav>
                                      </p:tavLst>
                                    </p:anim>
                                    <p:set>
                                      <p:cBhvr>
                                        <p:cTn id="33" dur="1" fill="hold">
                                          <p:stCondLst>
                                            <p:cond delay="499"/>
                                          </p:stCondLst>
                                        </p:cTn>
                                        <p:tgtEl>
                                          <p:spTgt spid="13"/>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14"/>
                                        </p:tgtEl>
                                        <p:attrNameLst>
                                          <p:attrName>ppt_x</p:attrName>
                                        </p:attrNameLst>
                                      </p:cBhvr>
                                      <p:tavLst>
                                        <p:tav tm="0">
                                          <p:val>
                                            <p:strVal val="ppt_x"/>
                                          </p:val>
                                        </p:tav>
                                        <p:tav tm="100000">
                                          <p:val>
                                            <p:strVal val="ppt_x"/>
                                          </p:val>
                                        </p:tav>
                                      </p:tavLst>
                                    </p:anim>
                                    <p:anim calcmode="lin" valueType="num">
                                      <p:cBhvr additive="base">
                                        <p:cTn id="36" dur="500"/>
                                        <p:tgtEl>
                                          <p:spTgt spid="14"/>
                                        </p:tgtEl>
                                        <p:attrNameLst>
                                          <p:attrName>ppt_y</p:attrName>
                                        </p:attrNameLst>
                                      </p:cBhvr>
                                      <p:tavLst>
                                        <p:tav tm="0">
                                          <p:val>
                                            <p:strVal val="ppt_y"/>
                                          </p:val>
                                        </p:tav>
                                        <p:tav tm="100000">
                                          <p:val>
                                            <p:strVal val="1+ppt_h/2"/>
                                          </p:val>
                                        </p:tav>
                                      </p:tavLst>
                                    </p:anim>
                                    <p:set>
                                      <p:cBhvr>
                                        <p:cTn id="37" dur="1" fill="hold">
                                          <p:stCondLst>
                                            <p:cond delay="499"/>
                                          </p:stCondLst>
                                        </p:cTn>
                                        <p:tgtEl>
                                          <p:spTgt spid="1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16"/>
                                        </p:tgtEl>
                                        <p:attrNameLst>
                                          <p:attrName>ppt_x</p:attrName>
                                        </p:attrNameLst>
                                      </p:cBhvr>
                                      <p:tavLst>
                                        <p:tav tm="0">
                                          <p:val>
                                            <p:strVal val="ppt_x"/>
                                          </p:val>
                                        </p:tav>
                                        <p:tav tm="100000">
                                          <p:val>
                                            <p:strVal val="ppt_x"/>
                                          </p:val>
                                        </p:tav>
                                      </p:tavLst>
                                    </p:anim>
                                    <p:anim calcmode="lin" valueType="num">
                                      <p:cBhvr additive="base">
                                        <p:cTn id="40" dur="500"/>
                                        <p:tgtEl>
                                          <p:spTgt spid="16"/>
                                        </p:tgtEl>
                                        <p:attrNameLst>
                                          <p:attrName>ppt_y</p:attrName>
                                        </p:attrNameLst>
                                      </p:cBhvr>
                                      <p:tavLst>
                                        <p:tav tm="0">
                                          <p:val>
                                            <p:strVal val="ppt_y"/>
                                          </p:val>
                                        </p:tav>
                                        <p:tav tm="100000">
                                          <p:val>
                                            <p:strVal val="1+ppt_h/2"/>
                                          </p:val>
                                        </p:tav>
                                      </p:tavLst>
                                    </p:anim>
                                    <p:set>
                                      <p:cBhvr>
                                        <p:cTn id="41" dur="1" fill="hold">
                                          <p:stCondLst>
                                            <p:cond delay="499"/>
                                          </p:stCondLst>
                                        </p:cTn>
                                        <p:tgtEl>
                                          <p:spTgt spid="16"/>
                                        </p:tgtEl>
                                        <p:attrNameLst>
                                          <p:attrName>style.visibility</p:attrName>
                                        </p:attrNameLst>
                                      </p:cBhvr>
                                      <p:to>
                                        <p:strVal val="hidden"/>
                                      </p:to>
                                    </p:set>
                                  </p:childTnLst>
                                </p:cTn>
                              </p:par>
                            </p:childTnLst>
                          </p:cTn>
                        </p:par>
                        <p:par>
                          <p:cTn id="42" fill="hold">
                            <p:stCondLst>
                              <p:cond delay="500"/>
                            </p:stCondLst>
                            <p:childTnLst>
                              <p:par>
                                <p:cTn id="43" presetID="64" presetClass="path" presetSubtype="0" accel="50000" decel="50000" fill="hold" grpId="1" nodeType="afterEffect">
                                  <p:stCondLst>
                                    <p:cond delay="0"/>
                                  </p:stCondLst>
                                  <p:childTnLst>
                                    <p:animMotion origin="layout" path="M 3.33333E-6 -3.33333E-6 L 0.00416 -0.17777 " pathEditMode="relative" rAng="0" ptsTypes="AA">
                                      <p:cBhvr>
                                        <p:cTn id="44" dur="2000" fill="hold"/>
                                        <p:tgtEl>
                                          <p:spTgt spid="15"/>
                                        </p:tgtEl>
                                        <p:attrNameLst>
                                          <p:attrName>ppt_x</p:attrName>
                                          <p:attrName>ppt_y</p:attrName>
                                        </p:attrNameLst>
                                      </p:cBhvr>
                                      <p:rCtr x="208" y="-8889"/>
                                    </p:animMotion>
                                  </p:childTnLst>
                                </p:cTn>
                              </p:par>
                            </p:childTnLst>
                          </p:cTn>
                        </p:par>
                        <p:par>
                          <p:cTn id="45" fill="hold">
                            <p:stCondLst>
                              <p:cond delay="2500"/>
                            </p:stCondLst>
                            <p:childTnLst>
                              <p:par>
                                <p:cTn id="46" presetID="22" presetClass="entr" presetSubtype="2"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righ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500"/>
                            </p:stCondLst>
                            <p:childTnLst>
                              <p:par>
                                <p:cTn id="55" presetID="22" presetClass="entr" presetSubtype="2"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right)">
                                      <p:cBhvr>
                                        <p:cTn id="57" dur="500"/>
                                        <p:tgtEl>
                                          <p:spTgt spid="22"/>
                                        </p:tgtEl>
                                      </p:cBhvr>
                                    </p:animEffect>
                                  </p:childTnLst>
                                </p:cTn>
                              </p:par>
                            </p:childTnLst>
                          </p:cTn>
                        </p:par>
                        <p:par>
                          <p:cTn id="58" fill="hold">
                            <p:stCondLst>
                              <p:cond delay="1000"/>
                            </p:stCondLst>
                            <p:childTnLst>
                              <p:par>
                                <p:cTn id="59" presetID="23" presetClass="entr" presetSubtype="16"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42" presetClass="entr" presetSubtype="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par>
                          <p:cTn id="69" fill="hold">
                            <p:stCondLst>
                              <p:cond delay="2500"/>
                            </p:stCondLst>
                            <p:childTnLst>
                              <p:par>
                                <p:cTn id="70" presetID="22" presetClass="entr" presetSubtype="2"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right)">
                                      <p:cBhvr>
                                        <p:cTn id="72" dur="500"/>
                                        <p:tgtEl>
                                          <p:spTgt spid="27"/>
                                        </p:tgtEl>
                                      </p:cBhvr>
                                    </p:animEffect>
                                  </p:childTnLst>
                                </p:cTn>
                              </p:par>
                            </p:childTnLst>
                          </p:cTn>
                        </p:par>
                        <p:par>
                          <p:cTn id="73" fill="hold">
                            <p:stCondLst>
                              <p:cond delay="3000"/>
                            </p:stCondLst>
                            <p:childTnLst>
                              <p:par>
                                <p:cTn id="74" presetID="42"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000"/>
                                        <p:tgtEl>
                                          <p:spTgt spid="24"/>
                                        </p:tgtEl>
                                      </p:cBhvr>
                                    </p:animEffect>
                                    <p:anim calcmode="lin" valueType="num">
                                      <p:cBhvr>
                                        <p:cTn id="77" dur="1000" fill="hold"/>
                                        <p:tgtEl>
                                          <p:spTgt spid="24"/>
                                        </p:tgtEl>
                                        <p:attrNameLst>
                                          <p:attrName>ppt_x</p:attrName>
                                        </p:attrNameLst>
                                      </p:cBhvr>
                                      <p:tavLst>
                                        <p:tav tm="0">
                                          <p:val>
                                            <p:strVal val="#ppt_x"/>
                                          </p:val>
                                        </p:tav>
                                        <p:tav tm="100000">
                                          <p:val>
                                            <p:strVal val="#ppt_x"/>
                                          </p:val>
                                        </p:tav>
                                      </p:tavLst>
                                    </p:anim>
                                    <p:anim calcmode="lin" valueType="num">
                                      <p:cBhvr>
                                        <p:cTn id="78" dur="1000" fill="hold"/>
                                        <p:tgtEl>
                                          <p:spTgt spid="24"/>
                                        </p:tgtEl>
                                        <p:attrNameLst>
                                          <p:attrName>ppt_y</p:attrName>
                                        </p:attrNameLst>
                                      </p:cBhvr>
                                      <p:tavLst>
                                        <p:tav tm="0">
                                          <p:val>
                                            <p:strVal val="#ppt_y+.1"/>
                                          </p:val>
                                        </p:tav>
                                        <p:tav tm="100000">
                                          <p:val>
                                            <p:strVal val="#ppt_y"/>
                                          </p:val>
                                        </p:tav>
                                      </p:tavLst>
                                    </p:anim>
                                  </p:childTnLst>
                                </p:cTn>
                              </p:par>
                            </p:childTnLst>
                          </p:cTn>
                        </p:par>
                        <p:par>
                          <p:cTn id="79" fill="hold">
                            <p:stCondLst>
                              <p:cond delay="4000"/>
                            </p:stCondLst>
                            <p:childTnLst>
                              <p:par>
                                <p:cTn id="80" presetID="22" presetClass="entr" presetSubtype="2"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right)">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childTnLst>
                          </p:cTn>
                        </p:par>
                        <p:par>
                          <p:cTn id="100" fill="hold">
                            <p:stCondLst>
                              <p:cond delay="500"/>
                            </p:stCondLst>
                            <p:childTnLst>
                              <p:par>
                                <p:cTn id="101" presetID="42" presetClass="entr" presetSubtype="0"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par>
                          <p:cTn id="106" fill="hold">
                            <p:stCondLst>
                              <p:cond delay="1500"/>
                            </p:stCondLst>
                            <p:childTnLst>
                              <p:par>
                                <p:cTn id="107" presetID="22" presetClass="entr" presetSubtype="2"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right)">
                                      <p:cBhvr>
                                        <p:cTn id="10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20" grpId="0" animBg="1"/>
      <p:bldP spid="21" grpId="0"/>
      <p:bldP spid="22" grpId="0" animBg="1"/>
      <p:bldP spid="24" grpId="0"/>
      <p:bldP spid="24" grpId="1"/>
      <p:bldP spid="25" grpId="0"/>
      <p:bldP spid="25" grpId="1"/>
      <p:bldP spid="26" grpId="0" animBg="1"/>
      <p:bldP spid="26" grpId="1" animBg="1"/>
      <p:bldP spid="27" grpId="0" animBg="1"/>
      <p:bldP spid="27" grpId="1" animBg="1"/>
      <p:bldP spid="28" grpId="0"/>
      <p:bldP spid="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52400" y="1676400"/>
            <a:ext cx="8991600" cy="461665"/>
          </a:xfrm>
          <a:prstGeom prst="rect">
            <a:avLst/>
          </a:prstGeom>
          <a:noFill/>
        </p:spPr>
        <p:txBody>
          <a:bodyPr wrap="square" rtlCol="0">
            <a:spAutoFit/>
          </a:bodyPr>
          <a:lstStyle/>
          <a:p>
            <a:pPr algn="ctr"/>
            <a:r>
              <a:rPr lang="en-US" sz="2400" dirty="0" smtClean="0"/>
              <a:t>Oil temperature alarm is:</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00" y="2514600"/>
            <a:ext cx="3396832" cy="3500735"/>
          </a:xfrm>
          <a:prstGeom prst="rect">
            <a:avLst/>
          </a:prstGeom>
        </p:spPr>
      </p:pic>
      <p:sp>
        <p:nvSpPr>
          <p:cNvPr id="6" name="TextBox 5"/>
          <p:cNvSpPr txBox="1"/>
          <p:nvPr/>
        </p:nvSpPr>
        <p:spPr>
          <a:xfrm>
            <a:off x="5791200" y="3505200"/>
            <a:ext cx="797013" cy="461665"/>
          </a:xfrm>
          <a:prstGeom prst="rect">
            <a:avLst/>
          </a:prstGeom>
          <a:noFill/>
        </p:spPr>
        <p:txBody>
          <a:bodyPr wrap="none" rtlCol="0">
            <a:spAutoFit/>
          </a:bodyPr>
          <a:lstStyle/>
          <a:p>
            <a:r>
              <a:rPr lang="en-US" sz="2400" dirty="0" smtClean="0"/>
              <a:t> 25 C</a:t>
            </a:r>
            <a:endParaRPr lang="en-US" sz="2400" dirty="0"/>
          </a:p>
        </p:txBody>
      </p:sp>
      <p:sp>
        <p:nvSpPr>
          <p:cNvPr id="7" name="TextBox 6"/>
          <p:cNvSpPr txBox="1"/>
          <p:nvPr/>
        </p:nvSpPr>
        <p:spPr>
          <a:xfrm>
            <a:off x="5791200" y="4087467"/>
            <a:ext cx="797013" cy="461665"/>
          </a:xfrm>
          <a:prstGeom prst="rect">
            <a:avLst/>
          </a:prstGeom>
          <a:noFill/>
        </p:spPr>
        <p:txBody>
          <a:bodyPr wrap="none" rtlCol="0">
            <a:spAutoFit/>
          </a:bodyPr>
          <a:lstStyle/>
          <a:p>
            <a:r>
              <a:rPr lang="en-US" sz="2400" dirty="0" smtClean="0"/>
              <a:t> 70 C</a:t>
            </a:r>
            <a:endParaRPr lang="en-US" sz="2400" dirty="0"/>
          </a:p>
        </p:txBody>
      </p:sp>
      <p:sp>
        <p:nvSpPr>
          <p:cNvPr id="9" name="TextBox 8"/>
          <p:cNvSpPr txBox="1"/>
          <p:nvPr/>
        </p:nvSpPr>
        <p:spPr>
          <a:xfrm>
            <a:off x="5791200" y="4669734"/>
            <a:ext cx="797013" cy="461665"/>
          </a:xfrm>
          <a:prstGeom prst="rect">
            <a:avLst/>
          </a:prstGeom>
          <a:noFill/>
        </p:spPr>
        <p:txBody>
          <a:bodyPr wrap="none" rtlCol="0">
            <a:spAutoFit/>
          </a:bodyPr>
          <a:lstStyle/>
          <a:p>
            <a:r>
              <a:rPr lang="en-US" sz="2400" dirty="0" smtClean="0"/>
              <a:t> 90 C</a:t>
            </a:r>
            <a:endParaRPr lang="en-US" sz="2400" dirty="0"/>
          </a:p>
        </p:txBody>
      </p:sp>
      <p:sp>
        <p:nvSpPr>
          <p:cNvPr id="10" name="TextBox 9"/>
          <p:cNvSpPr txBox="1"/>
          <p:nvPr/>
        </p:nvSpPr>
        <p:spPr>
          <a:xfrm>
            <a:off x="5791200" y="5252001"/>
            <a:ext cx="883575" cy="461665"/>
          </a:xfrm>
          <a:prstGeom prst="rect">
            <a:avLst/>
          </a:prstGeom>
          <a:noFill/>
        </p:spPr>
        <p:txBody>
          <a:bodyPr wrap="none" rtlCol="0">
            <a:spAutoFit/>
          </a:bodyPr>
          <a:lstStyle/>
          <a:p>
            <a:r>
              <a:rPr lang="en-US" sz="2400" dirty="0" smtClean="0"/>
              <a:t>105 C</a:t>
            </a:r>
            <a:endParaRPr lang="en-US" sz="2400" dirty="0"/>
          </a:p>
        </p:txBody>
      </p:sp>
    </p:spTree>
    <p:extLst>
      <p:ext uri="{BB962C8B-B14F-4D97-AF65-F5344CB8AC3E}">
        <p14:creationId xmlns:p14="http://schemas.microsoft.com/office/powerpoint/2010/main" val="9168223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56" presetClass="path" presetSubtype="0" accel="50000" fill="hold" grpId="1" nodeType="withEffect" p14:presetBounceEnd="67000">
                                      <p:stCondLst>
                                        <p:cond delay="0"/>
                                      </p:stCondLst>
                                      <p:iterate type="lt">
                                        <p:tmPct val="0"/>
                                      </p:iterate>
                                      <p:childTnLst>
                                        <p:animMotion origin="layout" path="M 1.66667E-6 4.82304E-6 L 0.04479 -0.20819 " pathEditMode="relative" rAng="0" ptsTypes="AA" p14:bounceEnd="67000">
                                          <p:cBhvr>
                                            <p:cTn id="36" dur="2000" fill="hold"/>
                                            <p:tgtEl>
                                              <p:spTgt spid="9"/>
                                            </p:tgtEl>
                                            <p:attrNameLst>
                                              <p:attrName>ppt_x</p:attrName>
                                              <p:attrName>ppt_y</p:attrName>
                                            </p:attrNameLst>
                                          </p:cBhvr>
                                          <p:rCtr x="2240" y="-10409"/>
                                        </p:animMotion>
                                      </p:childTnLst>
                                    </p:cTn>
                                  </p:par>
                                  <p:par>
                                    <p:cTn id="37" presetID="8" presetClass="emph" presetSubtype="0" fill="hold" grpId="2" nodeType="withEffect">
                                      <p:stCondLst>
                                        <p:cond delay="0"/>
                                      </p:stCondLst>
                                      <p:iterate type="lt">
                                        <p:tmPct val="0"/>
                                      </p:iterate>
                                      <p:childTnLst>
                                        <p:animRot by="21600000">
                                          <p:cBhvr>
                                            <p:cTn id="38" dur="2000" fill="hold"/>
                                            <p:tgtEl>
                                              <p:spTgt spid="9"/>
                                            </p:tgtEl>
                                            <p:attrNameLst>
                                              <p:attrName>r</p:attrName>
                                            </p:attrNameLst>
                                          </p:cBhvr>
                                        </p:animRot>
                                      </p:childTnLst>
                                    </p:cTn>
                                  </p:par>
                                  <p:par>
                                    <p:cTn id="39" presetID="16" presetClass="emph" presetSubtype="0" fill="hold" grpId="3" nodeType="withEffect">
                                      <p:stCondLst>
                                        <p:cond delay="0"/>
                                      </p:stCondLst>
                                      <p:iterate type="lt">
                                        <p:tmPct val="4000"/>
                                      </p:iterate>
                                      <p:childTnLst>
                                        <p:set>
                                          <p:cBhvr override="childStyle">
                                            <p:cTn id="40" dur="500" fill="hold"/>
                                            <p:tgtEl>
                                              <p:spTgt spid="9"/>
                                            </p:tgtEl>
                                            <p:attrNameLst>
                                              <p:attrName>style.color</p:attrName>
                                            </p:attrNameLst>
                                          </p:cBhvr>
                                          <p:to>
                                            <p:clrVal>
                                              <a:srgbClr val="000000"/>
                                            </p:clrVal>
                                          </p:to>
                                        </p:set>
                                        <p:set>
                                          <p:cBhvr>
                                            <p:cTn id="41" dur="500" fill="hold"/>
                                            <p:tgtEl>
                                              <p:spTgt spid="9"/>
                                            </p:tgtEl>
                                            <p:attrNameLst>
                                              <p:attrName>fillcolor</p:attrName>
                                            </p:attrNameLst>
                                          </p:cBhvr>
                                          <p:to>
                                            <p:clrVal>
                                              <a:srgbClr val="000000"/>
                                            </p:clrVal>
                                          </p:to>
                                        </p:set>
                                        <p:set>
                                          <p:cBhvr>
                                            <p:cTn id="42"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9" grpId="2"/>
          <p:bldP spid="9" grpId="3"/>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56" presetClass="path" presetSubtype="0" accel="50000" fill="hold" grpId="1" nodeType="withEffect">
                                      <p:stCondLst>
                                        <p:cond delay="0"/>
                                      </p:stCondLst>
                                      <p:iterate type="lt">
                                        <p:tmPct val="0"/>
                                      </p:iterate>
                                      <p:childTnLst>
                                        <p:animMotion origin="layout" path="M 1.66667E-6 4.82304E-6 L 0.04479 -0.20819 " pathEditMode="relative" rAng="0" ptsTypes="AA">
                                          <p:cBhvr>
                                            <p:cTn id="36" dur="2000" fill="hold"/>
                                            <p:tgtEl>
                                              <p:spTgt spid="9"/>
                                            </p:tgtEl>
                                            <p:attrNameLst>
                                              <p:attrName>ppt_x</p:attrName>
                                              <p:attrName>ppt_y</p:attrName>
                                            </p:attrNameLst>
                                          </p:cBhvr>
                                          <p:rCtr x="2240" y="-10409"/>
                                        </p:animMotion>
                                      </p:childTnLst>
                                    </p:cTn>
                                  </p:par>
                                  <p:par>
                                    <p:cTn id="37" presetID="8" presetClass="emph" presetSubtype="0" fill="hold" grpId="2" nodeType="withEffect">
                                      <p:stCondLst>
                                        <p:cond delay="0"/>
                                      </p:stCondLst>
                                      <p:iterate type="lt">
                                        <p:tmPct val="0"/>
                                      </p:iterate>
                                      <p:childTnLst>
                                        <p:animRot by="21600000">
                                          <p:cBhvr>
                                            <p:cTn id="38" dur="2000" fill="hold"/>
                                            <p:tgtEl>
                                              <p:spTgt spid="9"/>
                                            </p:tgtEl>
                                            <p:attrNameLst>
                                              <p:attrName>r</p:attrName>
                                            </p:attrNameLst>
                                          </p:cBhvr>
                                        </p:animRot>
                                      </p:childTnLst>
                                    </p:cTn>
                                  </p:par>
                                  <p:par>
                                    <p:cTn id="39" presetID="16" presetClass="emph" presetSubtype="0" fill="hold" grpId="3" nodeType="withEffect">
                                      <p:stCondLst>
                                        <p:cond delay="0"/>
                                      </p:stCondLst>
                                      <p:iterate type="lt">
                                        <p:tmPct val="4000"/>
                                      </p:iterate>
                                      <p:childTnLst>
                                        <p:set>
                                          <p:cBhvr override="childStyle">
                                            <p:cTn id="40" dur="500" fill="hold"/>
                                            <p:tgtEl>
                                              <p:spTgt spid="9"/>
                                            </p:tgtEl>
                                            <p:attrNameLst>
                                              <p:attrName>style.color</p:attrName>
                                            </p:attrNameLst>
                                          </p:cBhvr>
                                          <p:to>
                                            <p:clrVal>
                                              <a:srgbClr val="000000"/>
                                            </p:clrVal>
                                          </p:to>
                                        </p:set>
                                        <p:set>
                                          <p:cBhvr>
                                            <p:cTn id="41" dur="500" fill="hold"/>
                                            <p:tgtEl>
                                              <p:spTgt spid="9"/>
                                            </p:tgtEl>
                                            <p:attrNameLst>
                                              <p:attrName>fillcolor</p:attrName>
                                            </p:attrNameLst>
                                          </p:cBhvr>
                                          <p:to>
                                            <p:clrVal>
                                              <a:srgbClr val="000000"/>
                                            </p:clrVal>
                                          </p:to>
                                        </p:set>
                                        <p:set>
                                          <p:cBhvr>
                                            <p:cTn id="42"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9" grpId="2"/>
          <p:bldP spid="9" grpId="3"/>
          <p:bldP spid="10" grpId="0"/>
          <p:bldP spid="10"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Entering</a:t>
            </a:r>
            <a:r>
              <a:rPr lang="en-US" sz="6000" dirty="0"/>
              <a:t> </a:t>
            </a:r>
            <a:r>
              <a:rPr lang="en-US" sz="6000" dirty="0" smtClean="0"/>
              <a:t>A Substation</a:t>
            </a:r>
          </a:p>
        </p:txBody>
      </p:sp>
    </p:spTree>
    <p:extLst>
      <p:ext uri="{BB962C8B-B14F-4D97-AF65-F5344CB8AC3E}">
        <p14:creationId xmlns:p14="http://schemas.microsoft.com/office/powerpoint/2010/main" val="6881865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447800"/>
            <a:ext cx="9116291" cy="830997"/>
          </a:xfrm>
          <a:prstGeom prst="rect">
            <a:avLst/>
          </a:prstGeom>
          <a:noFill/>
        </p:spPr>
        <p:txBody>
          <a:bodyPr wrap="square" rtlCol="0">
            <a:spAutoFit/>
          </a:bodyPr>
          <a:lstStyle/>
          <a:p>
            <a:pPr algn="ctr"/>
            <a:r>
              <a:rPr lang="en-US" sz="2400" dirty="0" smtClean="0"/>
              <a:t>An alarm will be sent when the nitrogen </a:t>
            </a:r>
          </a:p>
          <a:p>
            <a:pPr algn="ctr"/>
            <a:r>
              <a:rPr lang="en-US" sz="2400" dirty="0" smtClean="0"/>
              <a:t>supply cylinder reaches:</a:t>
            </a:r>
            <a:endParaRPr lang="en-US" sz="2400" dirty="0"/>
          </a:p>
        </p:txBody>
      </p:sp>
      <p:sp>
        <p:nvSpPr>
          <p:cNvPr id="6" name="TextBox 5"/>
          <p:cNvSpPr txBox="1"/>
          <p:nvPr/>
        </p:nvSpPr>
        <p:spPr>
          <a:xfrm>
            <a:off x="5791200" y="3505200"/>
            <a:ext cx="1512786" cy="461665"/>
          </a:xfrm>
          <a:prstGeom prst="rect">
            <a:avLst/>
          </a:prstGeom>
          <a:noFill/>
        </p:spPr>
        <p:txBody>
          <a:bodyPr wrap="none" rtlCol="0">
            <a:spAutoFit/>
          </a:bodyPr>
          <a:lstStyle/>
          <a:p>
            <a:r>
              <a:rPr lang="en-US" sz="2400" dirty="0" smtClean="0"/>
              <a:t> 2100 P.S.I.</a:t>
            </a:r>
            <a:endParaRPr lang="en-US" sz="2400" dirty="0"/>
          </a:p>
        </p:txBody>
      </p:sp>
      <p:sp>
        <p:nvSpPr>
          <p:cNvPr id="7" name="TextBox 6"/>
          <p:cNvSpPr txBox="1"/>
          <p:nvPr/>
        </p:nvSpPr>
        <p:spPr>
          <a:xfrm>
            <a:off x="5811033" y="4141513"/>
            <a:ext cx="1046312" cy="461665"/>
          </a:xfrm>
          <a:prstGeom prst="rect">
            <a:avLst/>
          </a:prstGeom>
          <a:noFill/>
        </p:spPr>
        <p:txBody>
          <a:bodyPr wrap="none" rtlCol="0">
            <a:spAutoFit/>
          </a:bodyPr>
          <a:lstStyle/>
          <a:p>
            <a:r>
              <a:rPr lang="en-US" sz="2400" dirty="0" smtClean="0"/>
              <a:t> 0 P.S.I.</a:t>
            </a:r>
            <a:endParaRPr lang="en-US" sz="2400" dirty="0"/>
          </a:p>
        </p:txBody>
      </p:sp>
      <p:sp>
        <p:nvSpPr>
          <p:cNvPr id="9" name="TextBox 8"/>
          <p:cNvSpPr txBox="1"/>
          <p:nvPr/>
        </p:nvSpPr>
        <p:spPr>
          <a:xfrm>
            <a:off x="5820598" y="4704131"/>
            <a:ext cx="1357295" cy="461665"/>
          </a:xfrm>
          <a:prstGeom prst="rect">
            <a:avLst/>
          </a:prstGeom>
          <a:noFill/>
        </p:spPr>
        <p:txBody>
          <a:bodyPr wrap="none" rtlCol="0">
            <a:spAutoFit/>
          </a:bodyPr>
          <a:lstStyle/>
          <a:p>
            <a:r>
              <a:rPr lang="en-US" sz="2400" dirty="0" smtClean="0"/>
              <a:t> 100 P.S.I.</a:t>
            </a:r>
            <a:endParaRPr lang="en-US" sz="2400" dirty="0"/>
          </a:p>
        </p:txBody>
      </p:sp>
      <p:sp>
        <p:nvSpPr>
          <p:cNvPr id="10" name="TextBox 9"/>
          <p:cNvSpPr txBox="1"/>
          <p:nvPr/>
        </p:nvSpPr>
        <p:spPr>
          <a:xfrm>
            <a:off x="5828949" y="5252001"/>
            <a:ext cx="1211422" cy="461665"/>
          </a:xfrm>
          <a:prstGeom prst="rect">
            <a:avLst/>
          </a:prstGeom>
          <a:noFill/>
        </p:spPr>
        <p:txBody>
          <a:bodyPr wrap="none" rtlCol="0">
            <a:spAutoFit/>
          </a:bodyPr>
          <a:lstStyle/>
          <a:p>
            <a:r>
              <a:rPr lang="en-US" sz="2400" dirty="0" smtClean="0"/>
              <a:t>250 P.S.I</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594" y="2362200"/>
            <a:ext cx="2801655" cy="3694759"/>
          </a:xfrm>
          <a:prstGeom prst="rect">
            <a:avLst/>
          </a:prstGeom>
        </p:spPr>
      </p:pic>
    </p:spTree>
    <p:extLst>
      <p:ext uri="{BB962C8B-B14F-4D97-AF65-F5344CB8AC3E}">
        <p14:creationId xmlns:p14="http://schemas.microsoft.com/office/powerpoint/2010/main" val="3842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ppt_x"/>
                                          </p:val>
                                        </p:tav>
                                      </p:tavLst>
                                    </p:anim>
                                    <p:anim calcmode="lin" valueType="num">
                                      <p:cBhvr additive="base">
                                        <p:cTn id="36" dur="500"/>
                                        <p:tgtEl>
                                          <p:spTgt spid="9"/>
                                        </p:tgtEl>
                                        <p:attrNameLst>
                                          <p:attrName>ppt_y</p:attrName>
                                        </p:attrNameLst>
                                      </p:cBhvr>
                                      <p:tavLst>
                                        <p:tav tm="0">
                                          <p:val>
                                            <p:strVal val="ppt_y"/>
                                          </p:val>
                                        </p:tav>
                                        <p:tav tm="100000">
                                          <p:val>
                                            <p:strVal val="1+ppt_h/2"/>
                                          </p:val>
                                        </p:tav>
                                      </p:tavLst>
                                    </p:anim>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500"/>
                            </p:stCondLst>
                            <p:childTnLst>
                              <p:par>
                                <p:cTn id="39" presetID="61" presetClass="path" presetSubtype="0" accel="50000" decel="50000" fill="hold" grpId="1" nodeType="afterEffect">
                                  <p:stCondLst>
                                    <p:cond delay="0"/>
                                  </p:stCondLst>
                                  <p:childTnLst>
                                    <p:animMotion origin="layout" path="M 1.66667E-6 2.51908E-6 C 0.00191 0.01272 0.00399 0.02706 0.0092 0.03562 C 0.01493 0.04511 0.02326 0.05297 0.03125 0.06014 C 0.03941 0.06824 0.04792 0.07032 0.0566 0.07263 C 0.06562 0.07471 0.07448 0.07564 0.0842 0.07101 C 0.0934 0.06777 0.10312 0.05829 0.11198 0.04811 C 0.11979 0.0377 0.12778 0.02521 0.13333 0.0111 C 0.13976 -0.00255 0.14479 -0.01712 0.14757 -0.03169 C 0.15121 -0.04719 0.15226 -0.06223 0.15017 -0.07657 C 0.14896 -0.09045 0.14583 -0.10363 0.14028 -0.11289 C 0.13507 -0.1233 0.12656 -0.13116 0.11892 -0.13556 C 0.11163 -0.14134 0.10226 -0.14504 0.09288 -0.14342 C 0.08385 -0.14157 0.07465 -0.13394 0.06736 -0.12098 C 0.06024 -0.1071 0.05833 -0.09091 0.06007 -0.07819 C 0.0618 -0.06709 0.06753 -0.05668 0.07587 -0.04997 C 0.08489 -0.04488 0.09375 -0.04118 0.1026 -0.04326 C 0.11146 -0.0458 0.11232 -0.04349 0.12934 -0.06246 C 0.14618 -0.07888 0.15052 -0.10294 0.1559 -0.11543 C 0.16007 -0.12885 0.16094 -0.14157 0.1625 -0.15661 C 0.16389 -0.17349 0.16163 -0.18899 0.15937 -0.20079 C 0.1566 -0.21259 0.15069 -0.22022 0.14132 -0.23132 C 0.1316 -0.2415 0.12621 -0.24474 0.11771 -0.2496 C 0.10937 -0.25422 0.10121 -0.25931 0.09323 -0.26371 " pathEditMode="relative" rAng="-3978408" ptsTypes="fffffffffffffffffffffff">
                                      <p:cBhvr>
                                        <p:cTn id="40" dur="2000" fill="hold"/>
                                        <p:tgtEl>
                                          <p:spTgt spid="10"/>
                                        </p:tgtEl>
                                        <p:attrNameLst>
                                          <p:attrName>ppt_x</p:attrName>
                                          <p:attrName>ppt_y</p:attrName>
                                        </p:attrNameLst>
                                      </p:cBhvr>
                                      <p:rCtr x="9601" y="-80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945" y="2209800"/>
            <a:ext cx="6581775" cy="4429125"/>
          </a:xfrm>
          <a:prstGeom prst="rect">
            <a:avLst/>
          </a:prstGeom>
        </p:spPr>
      </p:pic>
      <p:sp>
        <p:nvSpPr>
          <p:cNvPr id="3" name="TextBox 2"/>
          <p:cNvSpPr txBox="1"/>
          <p:nvPr/>
        </p:nvSpPr>
        <p:spPr>
          <a:xfrm>
            <a:off x="-35011" y="1371600"/>
            <a:ext cx="9062927" cy="830997"/>
          </a:xfrm>
          <a:prstGeom prst="rect">
            <a:avLst/>
          </a:prstGeom>
          <a:noFill/>
        </p:spPr>
        <p:txBody>
          <a:bodyPr wrap="square" rtlCol="0">
            <a:spAutoFit/>
          </a:bodyPr>
          <a:lstStyle/>
          <a:p>
            <a:pPr algn="ctr"/>
            <a:r>
              <a:rPr lang="en-US" sz="2400" b="1" dirty="0" smtClean="0"/>
              <a:t>How do you tell if a Series 2000 S &amp; C Circuit Switcher</a:t>
            </a:r>
          </a:p>
          <a:p>
            <a:pPr algn="ctr"/>
            <a:r>
              <a:rPr lang="en-US" sz="2400" b="1" dirty="0" smtClean="0"/>
              <a:t> (Candlestick / AI) is open or closed?</a:t>
            </a:r>
            <a:r>
              <a:rPr lang="en-US" dirty="0" smtClean="0"/>
              <a:t> </a:t>
            </a:r>
            <a:endParaRPr lang="en-US" dirty="0"/>
          </a:p>
        </p:txBody>
      </p:sp>
    </p:spTree>
    <p:extLst>
      <p:ext uri="{BB962C8B-B14F-4D97-AF65-F5344CB8AC3E}">
        <p14:creationId xmlns:p14="http://schemas.microsoft.com/office/powerpoint/2010/main" val="40985594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502" y="1219200"/>
            <a:ext cx="4111711" cy="5482281"/>
          </a:xfrm>
          <a:prstGeom prst="rect">
            <a:avLst/>
          </a:prstGeom>
        </p:spPr>
      </p:pic>
      <p:sp>
        <p:nvSpPr>
          <p:cNvPr id="6" name="Rectangle 5"/>
          <p:cNvSpPr/>
          <p:nvPr/>
        </p:nvSpPr>
        <p:spPr>
          <a:xfrm>
            <a:off x="304800" y="2667000"/>
            <a:ext cx="3983708" cy="1631216"/>
          </a:xfrm>
          <a:prstGeom prst="rect">
            <a:avLst/>
          </a:prstGeom>
        </p:spPr>
        <p:txBody>
          <a:bodyPr wrap="square">
            <a:spAutoFit/>
          </a:bodyPr>
          <a:lstStyle/>
          <a:p>
            <a:r>
              <a:rPr lang="en-US" sz="2000" dirty="0" smtClean="0"/>
              <a:t> The position of the contacts in the  Series 2000 S &amp; C Circuit Switcher can only be identified by the position indicator located on the structure supporting the device </a:t>
            </a:r>
            <a:endParaRPr lang="en-US" sz="2000" dirty="0"/>
          </a:p>
        </p:txBody>
      </p:sp>
      <p:cxnSp>
        <p:nvCxnSpPr>
          <p:cNvPr id="7" name="Straight Arrow Connector 6"/>
          <p:cNvCxnSpPr/>
          <p:nvPr/>
        </p:nvCxnSpPr>
        <p:spPr>
          <a:xfrm>
            <a:off x="2057400" y="4267200"/>
            <a:ext cx="4800600" cy="1828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3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108" y="960676"/>
            <a:ext cx="3657600" cy="5699051"/>
          </a:xfrm>
          <a:prstGeom prst="rect">
            <a:avLst/>
          </a:prstGeom>
        </p:spPr>
      </p:pic>
      <p:sp>
        <p:nvSpPr>
          <p:cNvPr id="6" name="Rectangle 5"/>
          <p:cNvSpPr/>
          <p:nvPr/>
        </p:nvSpPr>
        <p:spPr>
          <a:xfrm>
            <a:off x="152400" y="1600200"/>
            <a:ext cx="3983708" cy="1015663"/>
          </a:xfrm>
          <a:prstGeom prst="rect">
            <a:avLst/>
          </a:prstGeom>
        </p:spPr>
        <p:txBody>
          <a:bodyPr wrap="square">
            <a:spAutoFit/>
          </a:bodyPr>
          <a:lstStyle/>
          <a:p>
            <a:r>
              <a:rPr lang="en-US" sz="2000" dirty="0" smtClean="0"/>
              <a:t>The S &amp; C Circuit Switcher (AI or Candlestick) does not provide a visible air gap. </a:t>
            </a:r>
            <a:endParaRPr lang="en-US" sz="2000" dirty="0"/>
          </a:p>
        </p:txBody>
      </p:sp>
      <p:sp>
        <p:nvSpPr>
          <p:cNvPr id="7" name="Rectangle 6"/>
          <p:cNvSpPr/>
          <p:nvPr/>
        </p:nvSpPr>
        <p:spPr>
          <a:xfrm>
            <a:off x="166816" y="2895600"/>
            <a:ext cx="3983708" cy="707886"/>
          </a:xfrm>
          <a:prstGeom prst="rect">
            <a:avLst/>
          </a:prstGeom>
        </p:spPr>
        <p:txBody>
          <a:bodyPr wrap="square">
            <a:spAutoFit/>
          </a:bodyPr>
          <a:lstStyle/>
          <a:p>
            <a:r>
              <a:rPr lang="en-US" sz="2000" dirty="0" smtClean="0"/>
              <a:t>Contacts are opened inside of the interrupter bottle.</a:t>
            </a:r>
            <a:endParaRPr lang="en-US" sz="2000" dirty="0"/>
          </a:p>
        </p:txBody>
      </p:sp>
      <p:sp>
        <p:nvSpPr>
          <p:cNvPr id="8" name="Rectangle 7"/>
          <p:cNvSpPr/>
          <p:nvPr/>
        </p:nvSpPr>
        <p:spPr>
          <a:xfrm>
            <a:off x="142103" y="4191000"/>
            <a:ext cx="3983708" cy="1015663"/>
          </a:xfrm>
          <a:prstGeom prst="rect">
            <a:avLst/>
          </a:prstGeom>
        </p:spPr>
        <p:txBody>
          <a:bodyPr wrap="square">
            <a:spAutoFit/>
          </a:bodyPr>
          <a:lstStyle/>
          <a:p>
            <a:r>
              <a:rPr lang="en-US" sz="2000" dirty="0" smtClean="0"/>
              <a:t>Gas pressure indicators are located on top of the unit which can be easily overlooked.  </a:t>
            </a:r>
            <a:endParaRPr lang="en-US" sz="2000" dirty="0"/>
          </a:p>
        </p:txBody>
      </p:sp>
    </p:spTree>
    <p:extLst>
      <p:ext uri="{BB962C8B-B14F-4D97-AF65-F5344CB8AC3E}">
        <p14:creationId xmlns:p14="http://schemas.microsoft.com/office/powerpoint/2010/main" val="35417137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0992" y="989508"/>
            <a:ext cx="4191000" cy="5588000"/>
          </a:xfrm>
          <a:prstGeom prst="rect">
            <a:avLst/>
          </a:prstGeom>
        </p:spPr>
      </p:pic>
      <p:sp>
        <p:nvSpPr>
          <p:cNvPr id="6" name="Rectangle 5"/>
          <p:cNvSpPr/>
          <p:nvPr/>
        </p:nvSpPr>
        <p:spPr>
          <a:xfrm>
            <a:off x="76200" y="2971800"/>
            <a:ext cx="3983708" cy="1015663"/>
          </a:xfrm>
          <a:prstGeom prst="rect">
            <a:avLst/>
          </a:prstGeom>
        </p:spPr>
        <p:txBody>
          <a:bodyPr wrap="square">
            <a:spAutoFit/>
          </a:bodyPr>
          <a:lstStyle/>
          <a:p>
            <a:r>
              <a:rPr lang="en-US" sz="2000" dirty="0" smtClean="0"/>
              <a:t>The Series 2000  S &amp; C Circuit Switcher does not provide a visible air gap. </a:t>
            </a:r>
            <a:endParaRPr lang="en-US" sz="2000" dirty="0"/>
          </a:p>
        </p:txBody>
      </p:sp>
      <p:sp>
        <p:nvSpPr>
          <p:cNvPr id="7" name="Rectangle 6"/>
          <p:cNvSpPr/>
          <p:nvPr/>
        </p:nvSpPr>
        <p:spPr>
          <a:xfrm>
            <a:off x="27296" y="4495800"/>
            <a:ext cx="3983708" cy="707886"/>
          </a:xfrm>
          <a:prstGeom prst="rect">
            <a:avLst/>
          </a:prstGeom>
        </p:spPr>
        <p:txBody>
          <a:bodyPr wrap="square">
            <a:spAutoFit/>
          </a:bodyPr>
          <a:lstStyle/>
          <a:p>
            <a:r>
              <a:rPr lang="en-US" sz="2000" dirty="0" smtClean="0"/>
              <a:t>A </a:t>
            </a:r>
            <a:r>
              <a:rPr lang="en-US" sz="2000" dirty="0" err="1" smtClean="0"/>
              <a:t>highside</a:t>
            </a:r>
            <a:r>
              <a:rPr lang="en-US" sz="2000" dirty="0" smtClean="0"/>
              <a:t> switch is used provide an air gap if a clearance is necessary.</a:t>
            </a:r>
            <a:endParaRPr lang="en-US" sz="2000" dirty="0"/>
          </a:p>
        </p:txBody>
      </p:sp>
      <p:sp>
        <p:nvSpPr>
          <p:cNvPr id="3" name="Rounded Rectangle 2"/>
          <p:cNvSpPr/>
          <p:nvPr/>
        </p:nvSpPr>
        <p:spPr>
          <a:xfrm>
            <a:off x="7162800" y="3783508"/>
            <a:ext cx="1669192" cy="279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63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Rectangle 5"/>
          <p:cNvSpPr/>
          <p:nvPr/>
        </p:nvSpPr>
        <p:spPr>
          <a:xfrm>
            <a:off x="0" y="5562600"/>
            <a:ext cx="9144000" cy="707886"/>
          </a:xfrm>
          <a:prstGeom prst="rect">
            <a:avLst/>
          </a:prstGeom>
        </p:spPr>
        <p:txBody>
          <a:bodyPr wrap="square">
            <a:spAutoFit/>
          </a:bodyPr>
          <a:lstStyle/>
          <a:p>
            <a:r>
              <a:rPr lang="en-US" sz="2000" dirty="0" smtClean="0"/>
              <a:t> The position of the contacts in the  SERIES 2000 S &amp; C Circuit Switcher (AIM) can only be identified by the position indicator located on the structure supporting the device </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7239000" cy="4273490"/>
          </a:xfrm>
          <a:prstGeom prst="rect">
            <a:avLst/>
          </a:prstGeom>
        </p:spPr>
      </p:pic>
    </p:spTree>
    <p:extLst>
      <p:ext uri="{BB962C8B-B14F-4D97-AF65-F5344CB8AC3E}">
        <p14:creationId xmlns:p14="http://schemas.microsoft.com/office/powerpoint/2010/main" val="10037752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57376" y="1524000"/>
            <a:ext cx="8991600" cy="461665"/>
          </a:xfrm>
          <a:prstGeom prst="rect">
            <a:avLst/>
          </a:prstGeom>
          <a:noFill/>
        </p:spPr>
        <p:txBody>
          <a:bodyPr wrap="square" rtlCol="0">
            <a:spAutoFit/>
          </a:bodyPr>
          <a:lstStyle/>
          <a:p>
            <a:pPr algn="ctr"/>
            <a:r>
              <a:rPr lang="en-US" sz="2400" dirty="0" smtClean="0"/>
              <a:t>What feature is used to easily identify a “BLD” switch?</a:t>
            </a:r>
            <a:endParaRPr lang="en-US" sz="2400" dirty="0"/>
          </a:p>
        </p:txBody>
      </p:sp>
      <p:sp>
        <p:nvSpPr>
          <p:cNvPr id="3" name="TextBox 2"/>
          <p:cNvSpPr txBox="1"/>
          <p:nvPr/>
        </p:nvSpPr>
        <p:spPr>
          <a:xfrm>
            <a:off x="1006776" y="5407967"/>
            <a:ext cx="2075568" cy="461665"/>
          </a:xfrm>
          <a:prstGeom prst="rect">
            <a:avLst/>
          </a:prstGeom>
          <a:noFill/>
        </p:spPr>
        <p:txBody>
          <a:bodyPr wrap="none" rtlCol="0">
            <a:spAutoFit/>
          </a:bodyPr>
          <a:lstStyle/>
          <a:p>
            <a:r>
              <a:rPr lang="en-US" sz="2400" dirty="0" smtClean="0"/>
              <a:t> Vacuum bottle</a:t>
            </a:r>
            <a:endParaRPr lang="en-US" sz="2400" dirty="0"/>
          </a:p>
        </p:txBody>
      </p:sp>
      <p:sp>
        <p:nvSpPr>
          <p:cNvPr id="6" name="TextBox 5"/>
          <p:cNvSpPr txBox="1"/>
          <p:nvPr/>
        </p:nvSpPr>
        <p:spPr>
          <a:xfrm flipH="1">
            <a:off x="1006776" y="3914745"/>
            <a:ext cx="2164081" cy="461665"/>
          </a:xfrm>
          <a:prstGeom prst="rect">
            <a:avLst/>
          </a:prstGeom>
          <a:noFill/>
        </p:spPr>
        <p:txBody>
          <a:bodyPr wrap="square" rtlCol="0">
            <a:spAutoFit/>
          </a:bodyPr>
          <a:lstStyle/>
          <a:p>
            <a:r>
              <a:rPr lang="en-US" sz="2400" dirty="0" smtClean="0"/>
              <a:t>Auxiliary arm</a:t>
            </a:r>
            <a:endParaRPr lang="en-US" sz="2400" dirty="0"/>
          </a:p>
        </p:txBody>
      </p:sp>
      <p:sp>
        <p:nvSpPr>
          <p:cNvPr id="7" name="TextBox 6"/>
          <p:cNvSpPr txBox="1"/>
          <p:nvPr/>
        </p:nvSpPr>
        <p:spPr>
          <a:xfrm>
            <a:off x="1006776" y="4476690"/>
            <a:ext cx="2386935" cy="830997"/>
          </a:xfrm>
          <a:prstGeom prst="rect">
            <a:avLst/>
          </a:prstGeom>
          <a:noFill/>
        </p:spPr>
        <p:txBody>
          <a:bodyPr wrap="none" rtlCol="0">
            <a:spAutoFit/>
          </a:bodyPr>
          <a:lstStyle/>
          <a:p>
            <a:r>
              <a:rPr lang="en-US" sz="2400" dirty="0" smtClean="0"/>
              <a:t>Arc extinguishing </a:t>
            </a:r>
          </a:p>
          <a:p>
            <a:r>
              <a:rPr lang="en-US" sz="2400" dirty="0" smtClean="0"/>
              <a:t>(Snuffer) box</a:t>
            </a:r>
            <a:endParaRPr lang="en-US" sz="2400" dirty="0"/>
          </a:p>
        </p:txBody>
      </p:sp>
      <p:sp>
        <p:nvSpPr>
          <p:cNvPr id="9" name="TextBox 8"/>
          <p:cNvSpPr txBox="1"/>
          <p:nvPr/>
        </p:nvSpPr>
        <p:spPr>
          <a:xfrm>
            <a:off x="1006776" y="3352800"/>
            <a:ext cx="2150743" cy="461665"/>
          </a:xfrm>
          <a:prstGeom prst="rect">
            <a:avLst/>
          </a:prstGeom>
          <a:noFill/>
        </p:spPr>
        <p:txBody>
          <a:bodyPr wrap="square" rtlCol="0">
            <a:spAutoFit/>
          </a:bodyPr>
          <a:lstStyle/>
          <a:p>
            <a:r>
              <a:rPr lang="en-US" sz="2400" dirty="0" smtClean="0"/>
              <a:t>Buggy whips</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438400"/>
            <a:ext cx="2514600" cy="3536007"/>
          </a:xfrm>
          <a:prstGeom prst="rect">
            <a:avLst/>
          </a:prstGeom>
        </p:spPr>
      </p:pic>
    </p:spTree>
    <p:extLst>
      <p:ext uri="{BB962C8B-B14F-4D97-AF65-F5344CB8AC3E}">
        <p14:creationId xmlns:p14="http://schemas.microsoft.com/office/powerpoint/2010/main" val="28218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par>
                          <p:cTn id="32" fill="hold">
                            <p:stCondLst>
                              <p:cond delay="0"/>
                            </p:stCondLst>
                            <p:childTnLst>
                              <p:par>
                                <p:cTn id="33" presetID="42" presetClass="path" presetSubtype="0" accel="50000" decel="50000" fill="hold" grpId="1" nodeType="afterEffect">
                                  <p:stCondLst>
                                    <p:cond delay="0"/>
                                  </p:stCondLst>
                                  <p:childTnLst>
                                    <p:animMotion origin="layout" path="M -4.72222E-6 -3.7037E-6 L -0.00295 0.13311 " pathEditMode="relative" rAng="0" ptsTypes="AA">
                                      <p:cBhvr>
                                        <p:cTn id="34" dur="2000" fill="hold"/>
                                        <p:tgtEl>
                                          <p:spTgt spid="9"/>
                                        </p:tgtEl>
                                        <p:attrNameLst>
                                          <p:attrName>ppt_x</p:attrName>
                                          <p:attrName>ppt_y</p:attrName>
                                        </p:attrNameLst>
                                      </p:cBhvr>
                                      <p:rCtr x="-156" y="6644"/>
                                    </p:animMotion>
                                  </p:childTnLst>
                                </p:cTn>
                              </p:par>
                            </p:childTnLst>
                          </p:cTn>
                        </p:par>
                        <p:par>
                          <p:cTn id="35" fill="hold">
                            <p:stCondLst>
                              <p:cond delay="2000"/>
                            </p:stCondLst>
                            <p:childTnLst>
                              <p:par>
                                <p:cTn id="36" presetID="6" presetClass="emph" presetSubtype="0" fill="hold" grpId="2" nodeType="afterEffect">
                                  <p:stCondLst>
                                    <p:cond delay="0"/>
                                  </p:stCondLst>
                                  <p:childTnLst>
                                    <p:animScale>
                                      <p:cBhvr>
                                        <p:cTn id="3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9" grpId="0"/>
      <p:bldP spid="9" grpId="1"/>
      <p:bldP spid="9" grpId="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Rectangle 1"/>
          <p:cNvSpPr/>
          <p:nvPr/>
        </p:nvSpPr>
        <p:spPr>
          <a:xfrm>
            <a:off x="3305175" y="3371227"/>
            <a:ext cx="5372099" cy="830997"/>
          </a:xfrm>
          <a:prstGeom prst="rect">
            <a:avLst/>
          </a:prstGeom>
        </p:spPr>
        <p:txBody>
          <a:bodyPr wrap="square">
            <a:spAutoFit/>
          </a:bodyPr>
          <a:lstStyle/>
          <a:p>
            <a:r>
              <a:rPr lang="en-US" sz="2400" dirty="0" smtClean="0"/>
              <a:t>Will de-energize an unloaded </a:t>
            </a:r>
          </a:p>
          <a:p>
            <a:r>
              <a:rPr lang="en-US" sz="2400" dirty="0"/>
              <a:t>s</a:t>
            </a:r>
            <a:r>
              <a:rPr lang="en-US" sz="2400" dirty="0" smtClean="0"/>
              <a:t>ection of line</a:t>
            </a:r>
            <a:endParaRPr lang="en-US" sz="2400" dirty="0"/>
          </a:p>
        </p:txBody>
      </p:sp>
      <p:sp>
        <p:nvSpPr>
          <p:cNvPr id="3" name="Rectangle 2"/>
          <p:cNvSpPr/>
          <p:nvPr/>
        </p:nvSpPr>
        <p:spPr>
          <a:xfrm>
            <a:off x="3305175" y="4026963"/>
            <a:ext cx="3171825" cy="830997"/>
          </a:xfrm>
          <a:prstGeom prst="rect">
            <a:avLst/>
          </a:prstGeom>
        </p:spPr>
        <p:txBody>
          <a:bodyPr wrap="square">
            <a:spAutoFit/>
          </a:bodyPr>
          <a:lstStyle/>
          <a:p>
            <a:r>
              <a:rPr lang="en-US" sz="2400" dirty="0" smtClean="0"/>
              <a:t>                                                   Has a buggy whip</a:t>
            </a:r>
            <a:endParaRPr lang="en-US" sz="2400" dirty="0"/>
          </a:p>
        </p:txBody>
      </p:sp>
      <p:sp>
        <p:nvSpPr>
          <p:cNvPr id="6" name="Rectangle 5"/>
          <p:cNvSpPr/>
          <p:nvPr/>
        </p:nvSpPr>
        <p:spPr>
          <a:xfrm>
            <a:off x="3305175" y="2447713"/>
            <a:ext cx="3599819" cy="830997"/>
          </a:xfrm>
          <a:prstGeom prst="rect">
            <a:avLst/>
          </a:prstGeom>
        </p:spPr>
        <p:txBody>
          <a:bodyPr wrap="square">
            <a:spAutoFit/>
          </a:bodyPr>
          <a:lstStyle/>
          <a:p>
            <a:r>
              <a:rPr lang="en-US" sz="2400" dirty="0" smtClean="0"/>
              <a:t>                                                    Provides visible air gaps</a:t>
            </a:r>
            <a:endParaRPr lang="en-US" sz="2400" dirty="0"/>
          </a:p>
        </p:txBody>
      </p:sp>
      <p:sp>
        <p:nvSpPr>
          <p:cNvPr id="7" name="Rectangle 6"/>
          <p:cNvSpPr/>
          <p:nvPr/>
        </p:nvSpPr>
        <p:spPr>
          <a:xfrm>
            <a:off x="1" y="1981200"/>
            <a:ext cx="9144000" cy="461665"/>
          </a:xfrm>
          <a:prstGeom prst="rect">
            <a:avLst/>
          </a:prstGeom>
        </p:spPr>
        <p:txBody>
          <a:bodyPr wrap="square">
            <a:spAutoFit/>
          </a:bodyPr>
          <a:lstStyle/>
          <a:p>
            <a:pPr algn="ctr"/>
            <a:r>
              <a:rPr lang="en-US" sz="2400" dirty="0" smtClean="0"/>
              <a:t>A “BLD” :</a:t>
            </a:r>
            <a:endParaRPr lang="en-US" sz="2400" dirty="0"/>
          </a:p>
        </p:txBody>
      </p:sp>
      <p:sp>
        <p:nvSpPr>
          <p:cNvPr id="9" name="TextBox 8"/>
          <p:cNvSpPr txBox="1"/>
          <p:nvPr/>
        </p:nvSpPr>
        <p:spPr>
          <a:xfrm>
            <a:off x="3305175" y="4682698"/>
            <a:ext cx="2741871" cy="830997"/>
          </a:xfrm>
          <a:prstGeom prst="rect">
            <a:avLst/>
          </a:prstGeom>
          <a:noFill/>
        </p:spPr>
        <p:txBody>
          <a:bodyPr wrap="square" rtlCol="0">
            <a:spAutoFit/>
          </a:bodyPr>
          <a:lstStyle/>
          <a:p>
            <a:r>
              <a:rPr lang="en-US" sz="2400" dirty="0" smtClean="0"/>
              <a:t>                                              All of the above</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80903"/>
            <a:ext cx="2847975" cy="4524375"/>
          </a:xfrm>
          <a:prstGeom prst="rect">
            <a:avLst/>
          </a:prstGeom>
        </p:spPr>
      </p:pic>
    </p:spTree>
    <p:extLst>
      <p:ext uri="{BB962C8B-B14F-4D97-AF65-F5344CB8AC3E}">
        <p14:creationId xmlns:p14="http://schemas.microsoft.com/office/powerpoint/2010/main" val="37303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2000"/>
                                        <p:tgtEl>
                                          <p:spTgt spid="2"/>
                                        </p:tgtEl>
                                      </p:cBhvr>
                                    </p:animEffect>
                                  </p:childTnLst>
                                </p:cTn>
                              </p:par>
                            </p:childTnLst>
                          </p:cTn>
                        </p:par>
                        <p:par>
                          <p:cTn id="12" fill="hold">
                            <p:stCondLst>
                              <p:cond delay="4000"/>
                            </p:stCondLst>
                            <p:childTnLst>
                              <p:par>
                                <p:cTn id="13" presetID="6" presetClass="entr" presetSubtype="3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childTnLst>
                          </p:cTn>
                        </p:par>
                        <p:par>
                          <p:cTn id="16" fill="hold">
                            <p:stCondLst>
                              <p:cond delay="6000"/>
                            </p:stCondLst>
                            <p:childTnLst>
                              <p:par>
                                <p:cTn id="17" presetID="6" presetClass="entr" presetSubtype="32" fill="hold" grpId="0" nodeType="afterEffect">
                                  <p:stCondLst>
                                    <p:cond delay="0"/>
                                  </p:stCondLst>
                                  <p:iterate type="lt">
                                    <p:tmPct val="0"/>
                                  </p:iterate>
                                  <p:childTnLst>
                                    <p:set>
                                      <p:cBhvr>
                                        <p:cTn id="18" dur="1" fill="hold">
                                          <p:stCondLst>
                                            <p:cond delay="0"/>
                                          </p:stCondLst>
                                        </p:cTn>
                                        <p:tgtEl>
                                          <p:spTgt spid="9"/>
                                        </p:tgtEl>
                                        <p:attrNameLst>
                                          <p:attrName>style.visibility</p:attrName>
                                        </p:attrNameLst>
                                      </p:cBhvr>
                                      <p:to>
                                        <p:strVal val="visible"/>
                                      </p:to>
                                    </p:set>
                                    <p:animEffect transition="in" filter="circle(ou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mph" presetSubtype="0" fill="hold" grpId="1" nodeType="clickEffect">
                                  <p:stCondLst>
                                    <p:cond delay="0"/>
                                  </p:stCondLst>
                                  <p:iterate type="lt">
                                    <p:tmPct val="4000"/>
                                  </p:iterate>
                                  <p:childTnLst>
                                    <p:set>
                                      <p:cBhvr override="childStyle">
                                        <p:cTn id="23"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9"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828800"/>
            <a:ext cx="2621238" cy="1600200"/>
          </a:xfrm>
          <a:prstGeom prst="rect">
            <a:avLst/>
          </a:prstGeom>
        </p:spPr>
      </p:pic>
      <p:sp>
        <p:nvSpPr>
          <p:cNvPr id="10" name="TextBox 9"/>
          <p:cNvSpPr txBox="1"/>
          <p:nvPr/>
        </p:nvSpPr>
        <p:spPr>
          <a:xfrm>
            <a:off x="5334000" y="3505200"/>
            <a:ext cx="2590800" cy="400110"/>
          </a:xfrm>
          <a:prstGeom prst="rect">
            <a:avLst/>
          </a:prstGeom>
          <a:noFill/>
          <a:ln>
            <a:solidFill>
              <a:schemeClr val="tx1"/>
            </a:solidFill>
          </a:ln>
        </p:spPr>
        <p:txBody>
          <a:bodyPr wrap="square" rtlCol="0">
            <a:spAutoFit/>
          </a:bodyPr>
          <a:lstStyle/>
          <a:p>
            <a:pPr algn="ctr"/>
            <a:r>
              <a:rPr lang="en-US" sz="2000" b="1" dirty="0" smtClean="0"/>
              <a:t>S &amp; C</a:t>
            </a:r>
            <a:endParaRPr lang="en-US" sz="2000" b="1"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4038600"/>
            <a:ext cx="2644904" cy="1905000"/>
          </a:xfrm>
          <a:prstGeom prst="rect">
            <a:avLst/>
          </a:prstGeom>
        </p:spPr>
      </p:pic>
      <p:sp>
        <p:nvSpPr>
          <p:cNvPr id="12" name="TextBox 11"/>
          <p:cNvSpPr txBox="1"/>
          <p:nvPr/>
        </p:nvSpPr>
        <p:spPr>
          <a:xfrm>
            <a:off x="5334000" y="6019800"/>
            <a:ext cx="2667000" cy="400110"/>
          </a:xfrm>
          <a:prstGeom prst="rect">
            <a:avLst/>
          </a:prstGeom>
          <a:noFill/>
          <a:ln>
            <a:solidFill>
              <a:schemeClr val="tx1"/>
            </a:solidFill>
          </a:ln>
        </p:spPr>
        <p:txBody>
          <a:bodyPr wrap="square" rtlCol="0">
            <a:spAutoFit/>
          </a:bodyPr>
          <a:lstStyle/>
          <a:p>
            <a:pPr algn="ctr"/>
            <a:r>
              <a:rPr lang="en-US" sz="2000" b="1" dirty="0" smtClean="0"/>
              <a:t>Joslyn</a:t>
            </a:r>
            <a:endParaRPr lang="en-US" sz="2000" b="1"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4038600"/>
            <a:ext cx="2427281" cy="1905000"/>
          </a:xfrm>
          <a:prstGeom prst="rect">
            <a:avLst/>
          </a:prstGeom>
        </p:spPr>
      </p:pic>
      <p:sp>
        <p:nvSpPr>
          <p:cNvPr id="15" name="TextBox 14"/>
          <p:cNvSpPr txBox="1"/>
          <p:nvPr/>
        </p:nvSpPr>
        <p:spPr>
          <a:xfrm>
            <a:off x="2819400" y="6019800"/>
            <a:ext cx="2438400" cy="400110"/>
          </a:xfrm>
          <a:prstGeom prst="rect">
            <a:avLst/>
          </a:prstGeom>
          <a:noFill/>
          <a:ln>
            <a:solidFill>
              <a:schemeClr val="tx1"/>
            </a:solidFill>
          </a:ln>
        </p:spPr>
        <p:txBody>
          <a:bodyPr wrap="square" rtlCol="0">
            <a:spAutoFit/>
          </a:bodyPr>
          <a:lstStyle/>
          <a:p>
            <a:pPr algn="ctr"/>
            <a:r>
              <a:rPr lang="en-US" sz="2000" b="1" dirty="0" smtClean="0"/>
              <a:t>Westinghouse</a:t>
            </a:r>
            <a:endParaRPr lang="en-US" sz="2000" b="1" dirty="0"/>
          </a:p>
        </p:txBody>
      </p:sp>
      <p:sp>
        <p:nvSpPr>
          <p:cNvPr id="2" name="TextBox 1"/>
          <p:cNvSpPr txBox="1"/>
          <p:nvPr/>
        </p:nvSpPr>
        <p:spPr>
          <a:xfrm>
            <a:off x="236863" y="2590800"/>
            <a:ext cx="5073069" cy="461665"/>
          </a:xfrm>
          <a:prstGeom prst="rect">
            <a:avLst/>
          </a:prstGeom>
          <a:noFill/>
        </p:spPr>
        <p:txBody>
          <a:bodyPr wrap="square" rtlCol="0">
            <a:spAutoFit/>
          </a:bodyPr>
          <a:lstStyle/>
          <a:p>
            <a:r>
              <a:rPr lang="en-US" sz="2400" b="1" dirty="0" smtClean="0"/>
              <a:t>All Of these are RLB Type Switches</a:t>
            </a:r>
            <a:endParaRPr lang="en-US" sz="2400" b="1" dirty="0"/>
          </a:p>
        </p:txBody>
      </p:sp>
      <p:sp>
        <p:nvSpPr>
          <p:cNvPr id="16" name="TextBox 15"/>
          <p:cNvSpPr txBox="1"/>
          <p:nvPr/>
        </p:nvSpPr>
        <p:spPr>
          <a:xfrm>
            <a:off x="381000" y="5992346"/>
            <a:ext cx="2286000" cy="400110"/>
          </a:xfrm>
          <a:prstGeom prst="rect">
            <a:avLst/>
          </a:prstGeom>
          <a:noFill/>
          <a:ln>
            <a:solidFill>
              <a:schemeClr val="tx1"/>
            </a:solidFill>
          </a:ln>
        </p:spPr>
        <p:txBody>
          <a:bodyPr wrap="square" rtlCol="0">
            <a:spAutoFit/>
          </a:bodyPr>
          <a:lstStyle/>
          <a:p>
            <a:pPr algn="ctr"/>
            <a:r>
              <a:rPr lang="en-US" sz="2000" b="1" dirty="0" smtClean="0"/>
              <a:t>Turner</a:t>
            </a:r>
            <a:endParaRPr lang="en-US" sz="2000" b="1" dirty="0"/>
          </a:p>
        </p:txBody>
      </p:sp>
      <p:sp>
        <p:nvSpPr>
          <p:cNvPr id="17" name="Rectangle 16"/>
          <p:cNvSpPr/>
          <p:nvPr/>
        </p:nvSpPr>
        <p:spPr>
          <a:xfrm>
            <a:off x="27709" y="1136348"/>
            <a:ext cx="9116291" cy="461665"/>
          </a:xfrm>
          <a:prstGeom prst="rect">
            <a:avLst/>
          </a:prstGeom>
        </p:spPr>
        <p:txBody>
          <a:bodyPr wrap="square">
            <a:spAutoFit/>
          </a:bodyPr>
          <a:lstStyle/>
          <a:p>
            <a:pPr algn="ctr"/>
            <a:r>
              <a:rPr lang="en-US" sz="2400" dirty="0" smtClean="0"/>
              <a:t>Which of the following are types of RLB switches?</a:t>
            </a:r>
            <a:endParaRPr lang="en-US" sz="2400"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4038600"/>
            <a:ext cx="2381250" cy="1905000"/>
          </a:xfrm>
          <a:prstGeom prst="rect">
            <a:avLst/>
          </a:prstGeom>
        </p:spPr>
      </p:pic>
    </p:spTree>
    <p:extLst>
      <p:ext uri="{BB962C8B-B14F-4D97-AF65-F5344CB8AC3E}">
        <p14:creationId xmlns:p14="http://schemas.microsoft.com/office/powerpoint/2010/main" val="2526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9" name="Rectangle 8"/>
          <p:cNvSpPr/>
          <p:nvPr/>
        </p:nvSpPr>
        <p:spPr>
          <a:xfrm>
            <a:off x="-38100" y="1450032"/>
            <a:ext cx="9144000" cy="830997"/>
          </a:xfrm>
          <a:prstGeom prst="rect">
            <a:avLst/>
          </a:prstGeom>
        </p:spPr>
        <p:txBody>
          <a:bodyPr wrap="square">
            <a:spAutoFit/>
          </a:bodyPr>
          <a:lstStyle/>
          <a:p>
            <a:pPr algn="ctr"/>
            <a:r>
              <a:rPr lang="en-US" sz="2400" dirty="0" smtClean="0"/>
              <a:t>In order to safely operate the S &amp; C Circuit  Switcher, you should see how many gray or silver indicators?</a:t>
            </a:r>
            <a:endParaRPr lang="en-US" sz="2400" dirty="0"/>
          </a:p>
        </p:txBody>
      </p:sp>
      <p:sp>
        <p:nvSpPr>
          <p:cNvPr id="10" name="Rectangle 9"/>
          <p:cNvSpPr/>
          <p:nvPr/>
        </p:nvSpPr>
        <p:spPr>
          <a:xfrm>
            <a:off x="-38101" y="2909455"/>
            <a:ext cx="2240973" cy="461665"/>
          </a:xfrm>
          <a:prstGeom prst="rect">
            <a:avLst/>
          </a:prstGeom>
        </p:spPr>
        <p:txBody>
          <a:bodyPr wrap="square">
            <a:spAutoFit/>
          </a:bodyPr>
          <a:lstStyle/>
          <a:p>
            <a:pPr algn="ctr"/>
            <a:r>
              <a:rPr lang="en-US" sz="2400" dirty="0"/>
              <a:t>3</a:t>
            </a:r>
          </a:p>
        </p:txBody>
      </p:sp>
      <p:sp>
        <p:nvSpPr>
          <p:cNvPr id="11" name="Rectangle 10"/>
          <p:cNvSpPr/>
          <p:nvPr/>
        </p:nvSpPr>
        <p:spPr>
          <a:xfrm>
            <a:off x="-38100" y="3477491"/>
            <a:ext cx="2240973" cy="461665"/>
          </a:xfrm>
          <a:prstGeom prst="rect">
            <a:avLst/>
          </a:prstGeom>
        </p:spPr>
        <p:txBody>
          <a:bodyPr wrap="square">
            <a:spAutoFit/>
          </a:bodyPr>
          <a:lstStyle/>
          <a:p>
            <a:pPr algn="ctr"/>
            <a:r>
              <a:rPr lang="en-US" sz="2400" dirty="0"/>
              <a:t>9</a:t>
            </a:r>
          </a:p>
        </p:txBody>
      </p:sp>
      <p:sp>
        <p:nvSpPr>
          <p:cNvPr id="12" name="Rectangle 11"/>
          <p:cNvSpPr/>
          <p:nvPr/>
        </p:nvSpPr>
        <p:spPr>
          <a:xfrm>
            <a:off x="-38100" y="4045527"/>
            <a:ext cx="2234046" cy="461665"/>
          </a:xfrm>
          <a:prstGeom prst="rect">
            <a:avLst/>
          </a:prstGeom>
        </p:spPr>
        <p:txBody>
          <a:bodyPr wrap="square">
            <a:spAutoFit/>
          </a:bodyPr>
          <a:lstStyle/>
          <a:p>
            <a:pPr algn="ctr"/>
            <a:r>
              <a:rPr lang="en-US" sz="2400" dirty="0" smtClean="0"/>
              <a:t>6</a:t>
            </a:r>
            <a:endParaRPr lang="en-US" sz="2400" dirty="0"/>
          </a:p>
        </p:txBody>
      </p:sp>
      <p:sp>
        <p:nvSpPr>
          <p:cNvPr id="13" name="Rectangle 12"/>
          <p:cNvSpPr/>
          <p:nvPr/>
        </p:nvSpPr>
        <p:spPr>
          <a:xfrm>
            <a:off x="-38100" y="4613564"/>
            <a:ext cx="2240973" cy="461665"/>
          </a:xfrm>
          <a:prstGeom prst="rect">
            <a:avLst/>
          </a:prstGeom>
        </p:spPr>
        <p:txBody>
          <a:bodyPr wrap="square">
            <a:spAutoFit/>
          </a:bodyPr>
          <a:lstStyle/>
          <a:p>
            <a:pPr algn="ctr"/>
            <a:r>
              <a:rPr lang="en-US" sz="2400" dirty="0" smtClean="0"/>
              <a:t>5</a:t>
            </a:r>
            <a:endParaRPr lang="en-US" sz="24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705" y="2725729"/>
            <a:ext cx="3289300" cy="23495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768630"/>
            <a:ext cx="3175000" cy="2717800"/>
          </a:xfrm>
          <a:prstGeom prst="rect">
            <a:avLst/>
          </a:prstGeom>
        </p:spPr>
      </p:pic>
    </p:spTree>
    <p:extLst>
      <p:ext uri="{BB962C8B-B14F-4D97-AF65-F5344CB8AC3E}">
        <p14:creationId xmlns:p14="http://schemas.microsoft.com/office/powerpoint/2010/main" val="331109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500"/>
                            </p:stCondLst>
                            <p:childTnLst>
                              <p:par>
                                <p:cTn id="41" presetID="10" presetClass="exit" presetSubtype="0" fill="hold" grpId="1" nodeType="after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par>
                          <p:cTn id="44" fill="hold">
                            <p:stCondLst>
                              <p:cond delay="1000"/>
                            </p:stCondLst>
                            <p:childTnLst>
                              <p:par>
                                <p:cTn id="45" presetID="10" presetClass="exit" presetSubtype="0" fill="hold" grpId="1" nodeType="after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28600" y="1143000"/>
            <a:ext cx="7413320" cy="830997"/>
          </a:xfrm>
          <a:prstGeom prst="rect">
            <a:avLst/>
          </a:prstGeom>
          <a:noFill/>
        </p:spPr>
        <p:txBody>
          <a:bodyPr wrap="square" rtlCol="0" anchor="ctr">
            <a:spAutoFit/>
          </a:bodyPr>
          <a:lstStyle/>
          <a:p>
            <a:r>
              <a:rPr lang="en-US" sz="2400" b="1" dirty="0" smtClean="0">
                <a:latin typeface="Book Antiqua" pitchFamily="18" charset="0"/>
                <a:cs typeface="Calibri" pitchFamily="34" charset="0"/>
              </a:rPr>
              <a:t>Upon arrival to a station, the visual scan before entry should include:</a:t>
            </a:r>
            <a:endParaRPr lang="en-US" sz="2400" b="1" dirty="0">
              <a:latin typeface="Book Antiqua" pitchFamily="18" charset="0"/>
              <a:cs typeface="Calibri" pitchFamily="34" charset="0"/>
            </a:endParaRPr>
          </a:p>
        </p:txBody>
      </p:sp>
      <p:sp>
        <p:nvSpPr>
          <p:cNvPr id="3" name="TextBox 2"/>
          <p:cNvSpPr txBox="1"/>
          <p:nvPr/>
        </p:nvSpPr>
        <p:spPr>
          <a:xfrm>
            <a:off x="0" y="2209800"/>
            <a:ext cx="9144000" cy="461665"/>
          </a:xfrm>
          <a:prstGeom prst="rect">
            <a:avLst/>
          </a:prstGeom>
          <a:noFill/>
        </p:spPr>
        <p:txBody>
          <a:bodyPr wrap="square" rtlCol="0" anchor="ctr" anchorCtr="1">
            <a:spAutoFit/>
          </a:bodyPr>
          <a:lstStyle/>
          <a:p>
            <a:pPr algn="ctr"/>
            <a:r>
              <a:rPr lang="en-US" sz="2400" dirty="0" smtClean="0">
                <a:latin typeface="Book Antiqua" pitchFamily="18" charset="0"/>
                <a:cs typeface="Calibri" pitchFamily="34" charset="0"/>
              </a:rPr>
              <a:t> Inspecting the oil level in the bushing of equipment </a:t>
            </a:r>
            <a:endParaRPr lang="en-US" sz="2400" dirty="0">
              <a:latin typeface="Book Antiqua" pitchFamily="18" charset="0"/>
              <a:cs typeface="Calibri" pitchFamily="34" charset="0"/>
            </a:endParaRPr>
          </a:p>
        </p:txBody>
      </p:sp>
      <p:sp>
        <p:nvSpPr>
          <p:cNvPr id="7" name="TextBox 6"/>
          <p:cNvSpPr txBox="1"/>
          <p:nvPr/>
        </p:nvSpPr>
        <p:spPr>
          <a:xfrm>
            <a:off x="1" y="3133130"/>
            <a:ext cx="9144000" cy="461665"/>
          </a:xfrm>
          <a:prstGeom prst="rect">
            <a:avLst/>
          </a:prstGeom>
          <a:noFill/>
        </p:spPr>
        <p:txBody>
          <a:bodyPr wrap="square" rtlCol="0">
            <a:spAutoFit/>
          </a:bodyPr>
          <a:lstStyle/>
          <a:p>
            <a:pPr algn="ctr"/>
            <a:r>
              <a:rPr lang="en-US" sz="2400" dirty="0" smtClean="0">
                <a:latin typeface="Book Antiqua" pitchFamily="18" charset="0"/>
              </a:rPr>
              <a:t>Inspecting to see if the porcelain bushings are clean and polished</a:t>
            </a:r>
          </a:p>
        </p:txBody>
      </p:sp>
      <p:sp>
        <p:nvSpPr>
          <p:cNvPr id="6" name="TextBox 5"/>
          <p:cNvSpPr txBox="1"/>
          <p:nvPr/>
        </p:nvSpPr>
        <p:spPr>
          <a:xfrm>
            <a:off x="0" y="2671465"/>
            <a:ext cx="9144000" cy="461665"/>
          </a:xfrm>
          <a:prstGeom prst="rect">
            <a:avLst/>
          </a:prstGeom>
          <a:noFill/>
        </p:spPr>
        <p:txBody>
          <a:bodyPr wrap="square" rtlCol="0">
            <a:spAutoFit/>
          </a:bodyPr>
          <a:lstStyle/>
          <a:p>
            <a:pPr algn="ctr"/>
            <a:r>
              <a:rPr lang="en-US" sz="2400" dirty="0" smtClean="0">
                <a:latin typeface="Book Antiqua" pitchFamily="18" charset="0"/>
                <a:cs typeface="Calibri" pitchFamily="34" charset="0"/>
              </a:rPr>
              <a:t>Inspecting the substation log book</a:t>
            </a:r>
            <a:r>
              <a:rPr lang="en-US" sz="2400" dirty="0" smtClean="0">
                <a:latin typeface="Book Antiqua" pitchFamily="18" charset="0"/>
              </a:rPr>
              <a:t>  </a:t>
            </a:r>
            <a:endParaRPr lang="en-US" sz="2400" dirty="0">
              <a:latin typeface="Book Antiqua" pitchFamily="18" charset="0"/>
            </a:endParaRPr>
          </a:p>
        </p:txBody>
      </p:sp>
      <p:sp>
        <p:nvSpPr>
          <p:cNvPr id="9" name="TextBox 8"/>
          <p:cNvSpPr txBox="1"/>
          <p:nvPr/>
        </p:nvSpPr>
        <p:spPr>
          <a:xfrm>
            <a:off x="0" y="3567147"/>
            <a:ext cx="9143999" cy="461665"/>
          </a:xfrm>
          <a:prstGeom prst="rect">
            <a:avLst/>
          </a:prstGeom>
          <a:noFill/>
        </p:spPr>
        <p:txBody>
          <a:bodyPr wrap="square" rtlCol="0">
            <a:spAutoFit/>
          </a:bodyPr>
          <a:lstStyle/>
          <a:p>
            <a:pPr algn="ctr"/>
            <a:r>
              <a:rPr lang="en-US" sz="2400" dirty="0" smtClean="0">
                <a:latin typeface="Book Antiqua" pitchFamily="18" charset="0"/>
              </a:rPr>
              <a:t>Inspecting for down lines and overall equipment condition</a:t>
            </a:r>
            <a:endParaRPr lang="en-US" sz="2400" dirty="0">
              <a:latin typeface="Book Antiqua"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191000"/>
            <a:ext cx="7543800" cy="2133600"/>
          </a:xfrm>
          <a:prstGeom prst="rect">
            <a:avLst/>
          </a:prstGeom>
        </p:spPr>
      </p:pic>
    </p:spTree>
    <p:extLst>
      <p:ext uri="{BB962C8B-B14F-4D97-AF65-F5344CB8AC3E}">
        <p14:creationId xmlns:p14="http://schemas.microsoft.com/office/powerpoint/2010/main" val="7963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64" presetClass="path" presetSubtype="0" accel="50000" decel="50000" fill="hold" grpId="1" nodeType="afterEffect">
                                  <p:stCondLst>
                                    <p:cond delay="0"/>
                                  </p:stCondLst>
                                  <p:childTnLst>
                                    <p:animMotion origin="layout" path="M 3.33333E-6 2.96296E-6 L 0.00416 -0.12176 " pathEditMode="relative" rAng="0" ptsTypes="AA">
                                      <p:cBhvr>
                                        <p:cTn id="37" dur="2000" fill="hold"/>
                                        <p:tgtEl>
                                          <p:spTgt spid="9"/>
                                        </p:tgtEl>
                                        <p:attrNameLst>
                                          <p:attrName>ppt_x</p:attrName>
                                          <p:attrName>ppt_y</p:attrName>
                                        </p:attrNameLst>
                                      </p:cBhvr>
                                      <p:rCtr x="208" y="-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9" grpId="0"/>
      <p:bldP spid="9"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2" name="TextBox 11"/>
          <p:cNvSpPr txBox="1"/>
          <p:nvPr/>
        </p:nvSpPr>
        <p:spPr>
          <a:xfrm>
            <a:off x="5638800" y="2514600"/>
            <a:ext cx="2148730" cy="369332"/>
          </a:xfrm>
          <a:prstGeom prst="rect">
            <a:avLst/>
          </a:prstGeom>
          <a:noFill/>
          <a:ln>
            <a:solidFill>
              <a:schemeClr val="bg1"/>
            </a:solidFill>
          </a:ln>
        </p:spPr>
        <p:txBody>
          <a:bodyPr wrap="square" rtlCol="0">
            <a:spAutoFit/>
          </a:bodyPr>
          <a:lstStyle/>
          <a:p>
            <a:r>
              <a:rPr lang="en-US" dirty="0" smtClean="0">
                <a:solidFill>
                  <a:schemeClr val="bg1"/>
                </a:solidFill>
              </a:rPr>
              <a:t>L.S.B.U.O.C. GRD CT</a:t>
            </a:r>
            <a:endParaRPr lang="en-US" dirty="0">
              <a:solidFill>
                <a:schemeClr val="bg1"/>
              </a:solidFill>
            </a:endParaRPr>
          </a:p>
        </p:txBody>
      </p:sp>
      <p:sp>
        <p:nvSpPr>
          <p:cNvPr id="9" name="TextBox 8"/>
          <p:cNvSpPr txBox="1"/>
          <p:nvPr/>
        </p:nvSpPr>
        <p:spPr>
          <a:xfrm>
            <a:off x="0" y="1610827"/>
            <a:ext cx="9116290" cy="461665"/>
          </a:xfrm>
          <a:prstGeom prst="rect">
            <a:avLst/>
          </a:prstGeom>
          <a:noFill/>
        </p:spPr>
        <p:txBody>
          <a:bodyPr wrap="square" rtlCol="0">
            <a:spAutoFit/>
          </a:bodyPr>
          <a:lstStyle/>
          <a:p>
            <a:pPr algn="ctr"/>
            <a:r>
              <a:rPr lang="en-US" sz="2400" dirty="0" smtClean="0"/>
              <a:t>A BLD Switch is best recognized by_____________.</a:t>
            </a:r>
            <a:endParaRPr lang="en-US" sz="2400" dirty="0"/>
          </a:p>
        </p:txBody>
      </p:sp>
      <p:sp>
        <p:nvSpPr>
          <p:cNvPr id="10" name="TextBox 9"/>
          <p:cNvSpPr txBox="1"/>
          <p:nvPr/>
        </p:nvSpPr>
        <p:spPr>
          <a:xfrm>
            <a:off x="585354" y="3238500"/>
            <a:ext cx="3758046" cy="461665"/>
          </a:xfrm>
          <a:prstGeom prst="rect">
            <a:avLst/>
          </a:prstGeom>
          <a:noFill/>
        </p:spPr>
        <p:txBody>
          <a:bodyPr wrap="square" rtlCol="0">
            <a:spAutoFit/>
          </a:bodyPr>
          <a:lstStyle/>
          <a:p>
            <a:r>
              <a:rPr lang="en-US" sz="2400" dirty="0" smtClean="0"/>
              <a:t>Buggy whips</a:t>
            </a:r>
            <a:endParaRPr lang="en-US" sz="2400" dirty="0"/>
          </a:p>
        </p:txBody>
      </p:sp>
      <p:sp>
        <p:nvSpPr>
          <p:cNvPr id="11" name="TextBox 10"/>
          <p:cNvSpPr txBox="1"/>
          <p:nvPr/>
        </p:nvSpPr>
        <p:spPr>
          <a:xfrm>
            <a:off x="585354" y="5029200"/>
            <a:ext cx="3758046" cy="461665"/>
          </a:xfrm>
          <a:prstGeom prst="rect">
            <a:avLst/>
          </a:prstGeom>
          <a:noFill/>
        </p:spPr>
        <p:txBody>
          <a:bodyPr wrap="square" rtlCol="0">
            <a:spAutoFit/>
          </a:bodyPr>
          <a:lstStyle/>
          <a:p>
            <a:r>
              <a:rPr lang="en-US" sz="2400" dirty="0" smtClean="0"/>
              <a:t>Auxiliary arm</a:t>
            </a:r>
            <a:endParaRPr lang="en-US" sz="2400" dirty="0"/>
          </a:p>
        </p:txBody>
      </p:sp>
      <p:sp>
        <p:nvSpPr>
          <p:cNvPr id="13" name="TextBox 12"/>
          <p:cNvSpPr txBox="1"/>
          <p:nvPr/>
        </p:nvSpPr>
        <p:spPr>
          <a:xfrm>
            <a:off x="585354" y="3835400"/>
            <a:ext cx="3758046" cy="461665"/>
          </a:xfrm>
          <a:prstGeom prst="rect">
            <a:avLst/>
          </a:prstGeom>
          <a:noFill/>
        </p:spPr>
        <p:txBody>
          <a:bodyPr wrap="square" rtlCol="0">
            <a:spAutoFit/>
          </a:bodyPr>
          <a:lstStyle/>
          <a:p>
            <a:r>
              <a:rPr lang="en-US" sz="2400" dirty="0" smtClean="0"/>
              <a:t>Vacuum bottles</a:t>
            </a:r>
            <a:endParaRPr lang="en-US" sz="2400" dirty="0"/>
          </a:p>
        </p:txBody>
      </p:sp>
      <p:sp>
        <p:nvSpPr>
          <p:cNvPr id="15" name="TextBox 14"/>
          <p:cNvSpPr txBox="1"/>
          <p:nvPr/>
        </p:nvSpPr>
        <p:spPr>
          <a:xfrm>
            <a:off x="585354" y="4432300"/>
            <a:ext cx="3758046" cy="461665"/>
          </a:xfrm>
          <a:prstGeom prst="rect">
            <a:avLst/>
          </a:prstGeom>
          <a:noFill/>
        </p:spPr>
        <p:txBody>
          <a:bodyPr wrap="square" rtlCol="0">
            <a:spAutoFit/>
          </a:bodyPr>
          <a:lstStyle/>
          <a:p>
            <a:r>
              <a:rPr lang="en-US" sz="2400" dirty="0" smtClean="0"/>
              <a:t>Gas pressure indicators</a:t>
            </a:r>
            <a:endParaRPr lang="en-US" sz="24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212878"/>
            <a:ext cx="3667197" cy="4438844"/>
          </a:xfrm>
          <a:prstGeom prst="rect">
            <a:avLst/>
          </a:prstGeom>
        </p:spPr>
      </p:pic>
      <p:sp>
        <p:nvSpPr>
          <p:cNvPr id="17" name="TextBox 16"/>
          <p:cNvSpPr txBox="1"/>
          <p:nvPr/>
        </p:nvSpPr>
        <p:spPr>
          <a:xfrm>
            <a:off x="876300" y="1179941"/>
            <a:ext cx="2895600" cy="369332"/>
          </a:xfrm>
          <a:prstGeom prst="rect">
            <a:avLst/>
          </a:prstGeom>
          <a:noFill/>
        </p:spPr>
        <p:txBody>
          <a:bodyPr wrap="square" rtlCol="0">
            <a:spAutoFit/>
          </a:bodyPr>
          <a:lstStyle/>
          <a:p>
            <a:r>
              <a:rPr lang="en-US" u="sng" dirty="0" smtClean="0">
                <a:solidFill>
                  <a:srgbClr val="FF0000"/>
                </a:solidFill>
              </a:rPr>
              <a:t>Bare Line De-Energizer </a:t>
            </a:r>
            <a:endParaRPr lang="en-US" u="sng" dirty="0">
              <a:solidFill>
                <a:srgbClr val="FF0000"/>
              </a:solidFill>
            </a:endParaRPr>
          </a:p>
        </p:txBody>
      </p:sp>
      <p:cxnSp>
        <p:nvCxnSpPr>
          <p:cNvPr id="26" name="Straight Connector 25"/>
          <p:cNvCxnSpPr/>
          <p:nvPr/>
        </p:nvCxnSpPr>
        <p:spPr>
          <a:xfrm>
            <a:off x="1600200" y="2072492"/>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286000" y="3238500"/>
            <a:ext cx="2971800" cy="2308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8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par>
                          <p:cTn id="25" fill="hold">
                            <p:stCondLst>
                              <p:cond delay="500"/>
                            </p:stCondLst>
                            <p:childTnLst>
                              <p:par>
                                <p:cTn id="26" presetID="10" presetClass="exit" presetSubtype="0" fill="hold" grpId="1" nodeType="after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1000"/>
                            </p:stCondLst>
                            <p:childTnLst>
                              <p:par>
                                <p:cTn id="30" presetID="10" presetClass="exit" presetSubtype="0" fill="hold" grpId="1" nodeType="after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3" grpId="0"/>
      <p:bldP spid="13" grpId="1"/>
      <p:bldP spid="15" grpId="0"/>
      <p:bldP spid="15" grpId="1"/>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12" name="TextBox 11"/>
          <p:cNvSpPr txBox="1"/>
          <p:nvPr/>
        </p:nvSpPr>
        <p:spPr>
          <a:xfrm>
            <a:off x="5638800" y="2514600"/>
            <a:ext cx="2148730" cy="369332"/>
          </a:xfrm>
          <a:prstGeom prst="rect">
            <a:avLst/>
          </a:prstGeom>
          <a:noFill/>
          <a:ln>
            <a:solidFill>
              <a:schemeClr val="bg1"/>
            </a:solidFill>
          </a:ln>
        </p:spPr>
        <p:txBody>
          <a:bodyPr wrap="square" rtlCol="0">
            <a:spAutoFit/>
          </a:bodyPr>
          <a:lstStyle/>
          <a:p>
            <a:r>
              <a:rPr lang="en-US" dirty="0" smtClean="0">
                <a:solidFill>
                  <a:schemeClr val="bg1"/>
                </a:solidFill>
              </a:rPr>
              <a:t>L.S.B.U.O.C. GRD CT</a:t>
            </a:r>
            <a:endParaRPr lang="en-US" dirty="0">
              <a:solidFill>
                <a:schemeClr val="bg1"/>
              </a:solidFill>
            </a:endParaRPr>
          </a:p>
        </p:txBody>
      </p:sp>
      <p:sp>
        <p:nvSpPr>
          <p:cNvPr id="7" name="TextBox 6"/>
          <p:cNvSpPr txBox="1"/>
          <p:nvPr/>
        </p:nvSpPr>
        <p:spPr>
          <a:xfrm>
            <a:off x="0" y="1364607"/>
            <a:ext cx="9144000" cy="954107"/>
          </a:xfrm>
          <a:prstGeom prst="rect">
            <a:avLst/>
          </a:prstGeom>
          <a:noFill/>
        </p:spPr>
        <p:txBody>
          <a:bodyPr wrap="square" rtlCol="0">
            <a:spAutoFit/>
          </a:bodyPr>
          <a:lstStyle/>
          <a:p>
            <a:pPr algn="ctr"/>
            <a:r>
              <a:rPr lang="en-US" sz="2800" b="1" dirty="0" smtClean="0"/>
              <a:t>Approximately how many times must a Trans-Rupter be turned in order to close the switch’s contacts?</a:t>
            </a:r>
            <a:endParaRPr lang="en-US" sz="2800" b="1" dirty="0"/>
          </a:p>
        </p:txBody>
      </p:sp>
      <p:sp>
        <p:nvSpPr>
          <p:cNvPr id="18" name="TextBox 17"/>
          <p:cNvSpPr txBox="1"/>
          <p:nvPr/>
        </p:nvSpPr>
        <p:spPr>
          <a:xfrm>
            <a:off x="2743200" y="3048000"/>
            <a:ext cx="1371600" cy="381000"/>
          </a:xfrm>
          <a:prstGeom prst="rect">
            <a:avLst/>
          </a:prstGeom>
          <a:noFill/>
          <a:ln>
            <a:solidFill>
              <a:schemeClr val="bg1"/>
            </a:solidFill>
          </a:ln>
        </p:spPr>
        <p:txBody>
          <a:bodyPr wrap="square" rtlCol="0">
            <a:spAutoFit/>
          </a:bodyPr>
          <a:lstStyle/>
          <a:p>
            <a:r>
              <a:rPr lang="en-US" dirty="0" smtClean="0">
                <a:solidFill>
                  <a:schemeClr val="bg1"/>
                </a:solidFill>
              </a:rPr>
              <a:t>ENABLE LED</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100" y="2362200"/>
            <a:ext cx="3136900" cy="381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0"/>
            <a:ext cx="2514600" cy="3860651"/>
          </a:xfrm>
          <a:prstGeom prst="rect">
            <a:avLst/>
          </a:prstGeom>
        </p:spPr>
      </p:pic>
      <p:sp>
        <p:nvSpPr>
          <p:cNvPr id="8" name="TextBox 7"/>
          <p:cNvSpPr txBox="1"/>
          <p:nvPr/>
        </p:nvSpPr>
        <p:spPr>
          <a:xfrm>
            <a:off x="2743200" y="2514600"/>
            <a:ext cx="3048000" cy="461665"/>
          </a:xfrm>
          <a:prstGeom prst="rect">
            <a:avLst/>
          </a:prstGeom>
          <a:noFill/>
        </p:spPr>
        <p:txBody>
          <a:bodyPr wrap="square" rtlCol="0">
            <a:spAutoFit/>
          </a:bodyPr>
          <a:lstStyle/>
          <a:p>
            <a:pPr algn="ctr"/>
            <a:r>
              <a:rPr lang="en-US" sz="2400" dirty="0" smtClean="0"/>
              <a:t>40 Turns</a:t>
            </a:r>
            <a:endParaRPr lang="en-US" sz="24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200400"/>
            <a:ext cx="2925366" cy="2133600"/>
          </a:xfrm>
          <a:prstGeom prst="rect">
            <a:avLst/>
          </a:prstGeom>
        </p:spPr>
      </p:pic>
      <p:sp>
        <p:nvSpPr>
          <p:cNvPr id="15" name="TextBox 14"/>
          <p:cNvSpPr txBox="1"/>
          <p:nvPr/>
        </p:nvSpPr>
        <p:spPr>
          <a:xfrm>
            <a:off x="228600" y="6211669"/>
            <a:ext cx="8610600" cy="646331"/>
          </a:xfrm>
          <a:prstGeom prst="rect">
            <a:avLst/>
          </a:prstGeom>
          <a:noFill/>
          <a:ln>
            <a:solidFill>
              <a:schemeClr val="tx1"/>
            </a:solidFill>
          </a:ln>
        </p:spPr>
        <p:txBody>
          <a:bodyPr wrap="square" rtlCol="0">
            <a:spAutoFit/>
          </a:bodyPr>
          <a:lstStyle/>
          <a:p>
            <a:pPr algn="ctr"/>
            <a:r>
              <a:rPr lang="en-US" b="1" dirty="0" smtClean="0"/>
              <a:t>Note: </a:t>
            </a:r>
            <a:r>
              <a:rPr lang="en-US" dirty="0" smtClean="0"/>
              <a:t>The Trans-Rupter has to be turned 40 MORE times in the opposite direction to get the turn handle bar out of the switch.</a:t>
            </a:r>
            <a:endParaRPr lang="en-US" dirty="0"/>
          </a:p>
        </p:txBody>
      </p:sp>
    </p:spTree>
    <p:extLst>
      <p:ext uri="{BB962C8B-B14F-4D97-AF65-F5344CB8AC3E}">
        <p14:creationId xmlns:p14="http://schemas.microsoft.com/office/powerpoint/2010/main" val="155959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Rectangle 1"/>
          <p:cNvSpPr/>
          <p:nvPr/>
        </p:nvSpPr>
        <p:spPr>
          <a:xfrm>
            <a:off x="3305174" y="3627591"/>
            <a:ext cx="5372099" cy="830997"/>
          </a:xfrm>
          <a:prstGeom prst="rect">
            <a:avLst/>
          </a:prstGeom>
        </p:spPr>
        <p:txBody>
          <a:bodyPr wrap="square">
            <a:spAutoFit/>
          </a:bodyPr>
          <a:lstStyle/>
          <a:p>
            <a:r>
              <a:rPr lang="en-US" sz="2400" dirty="0" smtClean="0"/>
              <a:t>Will de-energize an unloaded </a:t>
            </a:r>
          </a:p>
          <a:p>
            <a:r>
              <a:rPr lang="en-US" sz="2400" dirty="0"/>
              <a:t>s</a:t>
            </a:r>
            <a:r>
              <a:rPr lang="en-US" sz="2400" dirty="0" smtClean="0"/>
              <a:t>ection of line</a:t>
            </a:r>
            <a:endParaRPr lang="en-US" sz="2400" dirty="0"/>
          </a:p>
        </p:txBody>
      </p:sp>
      <p:sp>
        <p:nvSpPr>
          <p:cNvPr id="3" name="Rectangle 2"/>
          <p:cNvSpPr/>
          <p:nvPr/>
        </p:nvSpPr>
        <p:spPr>
          <a:xfrm>
            <a:off x="3305175" y="4220588"/>
            <a:ext cx="2902501" cy="830997"/>
          </a:xfrm>
          <a:prstGeom prst="rect">
            <a:avLst/>
          </a:prstGeom>
        </p:spPr>
        <p:txBody>
          <a:bodyPr wrap="square">
            <a:spAutoFit/>
          </a:bodyPr>
          <a:lstStyle/>
          <a:p>
            <a:r>
              <a:rPr lang="en-US" sz="2400" dirty="0" smtClean="0"/>
              <a:t>                                                   Has a buggy whip</a:t>
            </a:r>
            <a:endParaRPr lang="en-US" sz="2400" dirty="0"/>
          </a:p>
        </p:txBody>
      </p:sp>
      <p:sp>
        <p:nvSpPr>
          <p:cNvPr id="6" name="Rectangle 5"/>
          <p:cNvSpPr/>
          <p:nvPr/>
        </p:nvSpPr>
        <p:spPr>
          <a:xfrm>
            <a:off x="3305175" y="2770633"/>
            <a:ext cx="4183584" cy="830997"/>
          </a:xfrm>
          <a:prstGeom prst="rect">
            <a:avLst/>
          </a:prstGeom>
        </p:spPr>
        <p:txBody>
          <a:bodyPr wrap="square">
            <a:spAutoFit/>
          </a:bodyPr>
          <a:lstStyle/>
          <a:p>
            <a:r>
              <a:rPr lang="en-US" sz="2400" dirty="0" smtClean="0"/>
              <a:t>                                                    Provides visible air gaps</a:t>
            </a:r>
            <a:endParaRPr lang="en-US" sz="2400" dirty="0"/>
          </a:p>
        </p:txBody>
      </p:sp>
      <p:sp>
        <p:nvSpPr>
          <p:cNvPr id="7" name="Rectangle 6"/>
          <p:cNvSpPr/>
          <p:nvPr/>
        </p:nvSpPr>
        <p:spPr>
          <a:xfrm>
            <a:off x="103909" y="1981200"/>
            <a:ext cx="9040091" cy="461665"/>
          </a:xfrm>
          <a:prstGeom prst="rect">
            <a:avLst/>
          </a:prstGeom>
        </p:spPr>
        <p:txBody>
          <a:bodyPr wrap="square">
            <a:spAutoFit/>
          </a:bodyPr>
          <a:lstStyle/>
          <a:p>
            <a:pPr algn="ctr"/>
            <a:r>
              <a:rPr lang="en-US" sz="2400" dirty="0" smtClean="0"/>
              <a:t>A “BLD” :</a:t>
            </a:r>
            <a:endParaRPr lang="en-US" sz="2400" dirty="0"/>
          </a:p>
        </p:txBody>
      </p:sp>
      <p:sp>
        <p:nvSpPr>
          <p:cNvPr id="9" name="TextBox 8"/>
          <p:cNvSpPr txBox="1"/>
          <p:nvPr/>
        </p:nvSpPr>
        <p:spPr>
          <a:xfrm>
            <a:off x="3305175" y="4959281"/>
            <a:ext cx="2741871" cy="830997"/>
          </a:xfrm>
          <a:prstGeom prst="rect">
            <a:avLst/>
          </a:prstGeom>
          <a:noFill/>
        </p:spPr>
        <p:txBody>
          <a:bodyPr wrap="square" rtlCol="0">
            <a:spAutoFit/>
          </a:bodyPr>
          <a:lstStyle/>
          <a:p>
            <a:r>
              <a:rPr lang="en-US" sz="2400" dirty="0" smtClean="0"/>
              <a:t>                                              All of the above</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80903"/>
            <a:ext cx="2847975" cy="4524375"/>
          </a:xfrm>
          <a:prstGeom prst="rect">
            <a:avLst/>
          </a:prstGeom>
        </p:spPr>
      </p:pic>
    </p:spTree>
    <p:extLst>
      <p:ext uri="{BB962C8B-B14F-4D97-AF65-F5344CB8AC3E}">
        <p14:creationId xmlns:p14="http://schemas.microsoft.com/office/powerpoint/2010/main" val="295791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after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grpId="1" nodeType="clickEffect">
                                  <p:stCondLst>
                                    <p:cond delay="0"/>
                                  </p:stCondLst>
                                  <p:iterate type="lt">
                                    <p:tmPct val="4000"/>
                                  </p:iterate>
                                  <p:childTnLst>
                                    <p:set>
                                      <p:cBhvr override="childStyle">
                                        <p:cTn id="28"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1"/>
      <p:bldP spid="9" grpId="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sp>
        <p:nvSpPr>
          <p:cNvPr id="2" name="TextBox 1"/>
          <p:cNvSpPr txBox="1"/>
          <p:nvPr/>
        </p:nvSpPr>
        <p:spPr>
          <a:xfrm>
            <a:off x="0" y="1066800"/>
            <a:ext cx="9144000" cy="461665"/>
          </a:xfrm>
          <a:prstGeom prst="rect">
            <a:avLst/>
          </a:prstGeom>
          <a:noFill/>
        </p:spPr>
        <p:txBody>
          <a:bodyPr wrap="square" rtlCol="0">
            <a:spAutoFit/>
          </a:bodyPr>
          <a:lstStyle/>
          <a:p>
            <a:pPr algn="ctr"/>
            <a:r>
              <a:rPr lang="en-US" sz="2400" b="1" dirty="0" smtClean="0"/>
              <a:t>What is the normal oil reading for the transformers liquid level gauge?</a:t>
            </a:r>
            <a:endParaRPr lang="en-US" sz="24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828800"/>
            <a:ext cx="3403600" cy="3959634"/>
          </a:xfrm>
          <a:prstGeom prst="rect">
            <a:avLst/>
          </a:prstGeom>
        </p:spPr>
      </p:pic>
      <p:sp>
        <p:nvSpPr>
          <p:cNvPr id="6" name="TextBox 5"/>
          <p:cNvSpPr txBox="1"/>
          <p:nvPr/>
        </p:nvSpPr>
        <p:spPr>
          <a:xfrm>
            <a:off x="1905000" y="3048000"/>
            <a:ext cx="1524000" cy="369332"/>
          </a:xfrm>
          <a:prstGeom prst="rect">
            <a:avLst/>
          </a:prstGeom>
          <a:noFill/>
        </p:spPr>
        <p:txBody>
          <a:bodyPr wrap="square" rtlCol="0">
            <a:spAutoFit/>
          </a:bodyPr>
          <a:lstStyle/>
          <a:p>
            <a:r>
              <a:rPr lang="en-US" dirty="0" smtClean="0"/>
              <a:t>25 Degrees</a:t>
            </a:r>
            <a:endParaRPr lang="en-US" dirty="0"/>
          </a:p>
        </p:txBody>
      </p:sp>
    </p:spTree>
    <p:extLst>
      <p:ext uri="{BB962C8B-B14F-4D97-AF65-F5344CB8AC3E}">
        <p14:creationId xmlns:p14="http://schemas.microsoft.com/office/powerpoint/2010/main" val="4564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14" name="TextBox 13"/>
          <p:cNvSpPr txBox="1"/>
          <p:nvPr/>
        </p:nvSpPr>
        <p:spPr>
          <a:xfrm>
            <a:off x="3429000" y="5791200"/>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971800"/>
            <a:ext cx="2273300" cy="35190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971800"/>
            <a:ext cx="2602979" cy="3519068"/>
          </a:xfrm>
          <a:prstGeom prst="rect">
            <a:avLst/>
          </a:prstGeom>
        </p:spPr>
      </p:pic>
      <p:sp>
        <p:nvSpPr>
          <p:cNvPr id="2" name="TextBox 1"/>
          <p:cNvSpPr txBox="1"/>
          <p:nvPr/>
        </p:nvSpPr>
        <p:spPr>
          <a:xfrm>
            <a:off x="0" y="1295400"/>
            <a:ext cx="9144000" cy="830997"/>
          </a:xfrm>
          <a:prstGeom prst="rect">
            <a:avLst/>
          </a:prstGeom>
          <a:noFill/>
        </p:spPr>
        <p:txBody>
          <a:bodyPr wrap="square" rtlCol="0">
            <a:spAutoFit/>
          </a:bodyPr>
          <a:lstStyle/>
          <a:p>
            <a:pPr algn="ctr"/>
            <a:r>
              <a:rPr lang="en-US" sz="2400" b="1" dirty="0" smtClean="0"/>
              <a:t>Which type of circuit breakers are most commonly found in ITS Distribution stations? </a:t>
            </a:r>
            <a:endParaRPr lang="en-US" sz="2400" b="1" dirty="0"/>
          </a:p>
        </p:txBody>
      </p:sp>
      <p:sp>
        <p:nvSpPr>
          <p:cNvPr id="8" name="TextBox 7"/>
          <p:cNvSpPr txBox="1"/>
          <p:nvPr/>
        </p:nvSpPr>
        <p:spPr>
          <a:xfrm>
            <a:off x="1828800" y="2514600"/>
            <a:ext cx="2667000" cy="369332"/>
          </a:xfrm>
          <a:prstGeom prst="rect">
            <a:avLst/>
          </a:prstGeom>
          <a:noFill/>
        </p:spPr>
        <p:txBody>
          <a:bodyPr wrap="square" rtlCol="0">
            <a:spAutoFit/>
          </a:bodyPr>
          <a:lstStyle/>
          <a:p>
            <a:pPr algn="ctr"/>
            <a:r>
              <a:rPr lang="en-US" b="1" dirty="0" smtClean="0"/>
              <a:t>Oil</a:t>
            </a:r>
            <a:endParaRPr lang="en-US" b="1" dirty="0"/>
          </a:p>
        </p:txBody>
      </p:sp>
      <p:sp>
        <p:nvSpPr>
          <p:cNvPr id="10" name="TextBox 9"/>
          <p:cNvSpPr txBox="1"/>
          <p:nvPr/>
        </p:nvSpPr>
        <p:spPr>
          <a:xfrm>
            <a:off x="4816996" y="2588525"/>
            <a:ext cx="2667000" cy="369332"/>
          </a:xfrm>
          <a:prstGeom prst="rect">
            <a:avLst/>
          </a:prstGeom>
          <a:noFill/>
        </p:spPr>
        <p:txBody>
          <a:bodyPr wrap="square" rtlCol="0">
            <a:spAutoFit/>
          </a:bodyPr>
          <a:lstStyle/>
          <a:p>
            <a:pPr algn="ctr"/>
            <a:r>
              <a:rPr lang="en-US" b="1" dirty="0" smtClean="0"/>
              <a:t>Vacuum </a:t>
            </a:r>
            <a:endParaRPr lang="en-US" b="1" dirty="0"/>
          </a:p>
        </p:txBody>
      </p:sp>
    </p:spTree>
    <p:extLst>
      <p:ext uri="{BB962C8B-B14F-4D97-AF65-F5344CB8AC3E}">
        <p14:creationId xmlns:p14="http://schemas.microsoft.com/office/powerpoint/2010/main" val="359400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65648" y="2772446"/>
            <a:ext cx="9040091" cy="1015663"/>
          </a:xfrm>
          <a:prstGeom prst="rect">
            <a:avLst/>
          </a:prstGeom>
          <a:noFill/>
        </p:spPr>
        <p:txBody>
          <a:bodyPr wrap="square" rtlCol="0">
            <a:spAutoFit/>
          </a:bodyPr>
          <a:lstStyle/>
          <a:p>
            <a:pPr algn="ctr"/>
            <a:r>
              <a:rPr lang="en-US" sz="6000" dirty="0" smtClean="0"/>
              <a:t>Relays</a:t>
            </a:r>
          </a:p>
        </p:txBody>
      </p:sp>
    </p:spTree>
    <p:extLst>
      <p:ext uri="{BB962C8B-B14F-4D97-AF65-F5344CB8AC3E}">
        <p14:creationId xmlns:p14="http://schemas.microsoft.com/office/powerpoint/2010/main" val="18216621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585354" y="1371600"/>
            <a:ext cx="8406246" cy="3323987"/>
          </a:xfrm>
          <a:prstGeom prst="rect">
            <a:avLst/>
          </a:prstGeom>
          <a:noFill/>
        </p:spPr>
        <p:txBody>
          <a:bodyPr wrap="square" rtlCol="0">
            <a:spAutoFit/>
          </a:bodyPr>
          <a:lstStyle/>
          <a:p>
            <a:r>
              <a:rPr lang="en-US" sz="3600" b="1" u="sng" dirty="0" smtClean="0"/>
              <a:t>Electromechanical Relay Schemes</a:t>
            </a:r>
          </a:p>
          <a:p>
            <a:endParaRPr lang="en-US" b="1" dirty="0"/>
          </a:p>
          <a:p>
            <a:r>
              <a:rPr lang="en-US" sz="2400" b="1" dirty="0" smtClean="0">
                <a:solidFill>
                  <a:srgbClr val="FF0000"/>
                </a:solidFill>
              </a:rPr>
              <a:t>Transmission: </a:t>
            </a:r>
            <a:r>
              <a:rPr lang="en-US" sz="2400" b="1" dirty="0" smtClean="0"/>
              <a:t>	High Side Back-up Over Current Relays (1, 2, 3)</a:t>
            </a:r>
          </a:p>
          <a:p>
            <a:r>
              <a:rPr lang="en-US" sz="2400" b="1" dirty="0" smtClean="0"/>
              <a:t>		Low Side Back-up Over Current Ground Relay (4)</a:t>
            </a:r>
          </a:p>
          <a:p>
            <a:r>
              <a:rPr lang="en-US" sz="2400" b="1" dirty="0" smtClean="0"/>
              <a:t>		</a:t>
            </a:r>
            <a:r>
              <a:rPr lang="en-US" sz="2400" b="1" dirty="0"/>
              <a:t>Differential Relays  (51, 52, 53)</a:t>
            </a:r>
          </a:p>
          <a:p>
            <a:endParaRPr lang="en-US" sz="2400" b="1" dirty="0"/>
          </a:p>
          <a:p>
            <a:r>
              <a:rPr lang="en-US" sz="2400" b="1" dirty="0" smtClean="0">
                <a:solidFill>
                  <a:srgbClr val="FF0000"/>
                </a:solidFill>
              </a:rPr>
              <a:t>Distribution:</a:t>
            </a:r>
            <a:r>
              <a:rPr lang="en-US" sz="2400" b="1" dirty="0" smtClean="0"/>
              <a:t>	Over Current Relays (A, B, C, G / 1, 2, 3, 4)</a:t>
            </a:r>
          </a:p>
          <a:p>
            <a:endParaRPr lang="en-US" dirty="0"/>
          </a:p>
          <a:p>
            <a:endParaRPr lang="en-US" dirty="0"/>
          </a:p>
        </p:txBody>
      </p:sp>
    </p:spTree>
    <p:extLst>
      <p:ext uri="{BB962C8B-B14F-4D97-AF65-F5344CB8AC3E}">
        <p14:creationId xmlns:p14="http://schemas.microsoft.com/office/powerpoint/2010/main" val="8071775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152400" y="1066800"/>
            <a:ext cx="8915400" cy="584775"/>
          </a:xfrm>
          <a:prstGeom prst="rect">
            <a:avLst/>
          </a:prstGeom>
          <a:noFill/>
        </p:spPr>
        <p:txBody>
          <a:bodyPr wrap="square" rtlCol="0">
            <a:spAutoFit/>
          </a:bodyPr>
          <a:lstStyle/>
          <a:p>
            <a:r>
              <a:rPr lang="en-US" sz="3200" b="1" dirty="0" smtClean="0"/>
              <a:t>Electromechanical: High Side Back-up Over Current </a:t>
            </a:r>
            <a:endParaRPr lang="en-US" sz="3200" b="1" dirty="0"/>
          </a:p>
        </p:txBody>
      </p:sp>
      <p:sp>
        <p:nvSpPr>
          <p:cNvPr id="6" name="TextBox 5"/>
          <p:cNvSpPr txBox="1"/>
          <p:nvPr/>
        </p:nvSpPr>
        <p:spPr>
          <a:xfrm>
            <a:off x="457200" y="1688068"/>
            <a:ext cx="5943600" cy="646331"/>
          </a:xfrm>
          <a:prstGeom prst="rect">
            <a:avLst/>
          </a:prstGeom>
          <a:noFill/>
        </p:spPr>
        <p:txBody>
          <a:bodyPr wrap="square" rtlCol="0">
            <a:spAutoFit/>
          </a:bodyPr>
          <a:lstStyle/>
          <a:p>
            <a:r>
              <a:rPr lang="en-US" dirty="0" smtClean="0"/>
              <a:t>There are FOUR Electromechanical relays that protect from Over Current on the High Side.   1, 2, 3, and 4.</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003272"/>
            <a:ext cx="3482662" cy="44958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801" t="27580" r="8304" b="30397"/>
          <a:stretch/>
        </p:blipFill>
        <p:spPr>
          <a:xfrm>
            <a:off x="-106735" y="2334399"/>
            <a:ext cx="4572000" cy="1463040"/>
          </a:xfrm>
          <a:prstGeom prst="rect">
            <a:avLst/>
          </a:prstGeom>
        </p:spPr>
      </p:pic>
      <p:cxnSp>
        <p:nvCxnSpPr>
          <p:cNvPr id="10" name="Straight Connector 9"/>
          <p:cNvCxnSpPr/>
          <p:nvPr/>
        </p:nvCxnSpPr>
        <p:spPr>
          <a:xfrm flipV="1">
            <a:off x="1905000" y="2011233"/>
            <a:ext cx="3429000" cy="105468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905000" y="3065919"/>
            <a:ext cx="3429000" cy="3334881"/>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7709" y="3881840"/>
            <a:ext cx="3124200" cy="369332"/>
          </a:xfrm>
          <a:prstGeom prst="rect">
            <a:avLst/>
          </a:prstGeom>
          <a:noFill/>
        </p:spPr>
        <p:txBody>
          <a:bodyPr wrap="square" rtlCol="0">
            <a:spAutoFit/>
          </a:bodyPr>
          <a:lstStyle/>
          <a:p>
            <a:r>
              <a:rPr lang="en-US" dirty="0" smtClean="0"/>
              <a:t>Located in the Control House  </a:t>
            </a:r>
            <a:endParaRPr lang="en-US" dirty="0"/>
          </a:p>
        </p:txBody>
      </p:sp>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33161" t="-18563" r="38691" b="16393"/>
          <a:stretch/>
        </p:blipFill>
        <p:spPr>
          <a:xfrm>
            <a:off x="55005" y="3791752"/>
            <a:ext cx="1890867" cy="2993872"/>
          </a:xfrm>
          <a:prstGeom prst="rect">
            <a:avLst/>
          </a:prstGeom>
        </p:spPr>
      </p:pic>
      <p:sp>
        <p:nvSpPr>
          <p:cNvPr id="30" name="TextBox 29"/>
          <p:cNvSpPr txBox="1"/>
          <p:nvPr/>
        </p:nvSpPr>
        <p:spPr>
          <a:xfrm>
            <a:off x="2057400" y="5632439"/>
            <a:ext cx="2743200" cy="923330"/>
          </a:xfrm>
          <a:prstGeom prst="rect">
            <a:avLst/>
          </a:prstGeom>
          <a:noFill/>
        </p:spPr>
        <p:txBody>
          <a:bodyPr wrap="square" rtlCol="0">
            <a:spAutoFit/>
          </a:bodyPr>
          <a:lstStyle/>
          <a:p>
            <a:r>
              <a:rPr lang="en-US" dirty="0" smtClean="0"/>
              <a:t>OR In a cabinet in the substation (If there is no control house)</a:t>
            </a:r>
            <a:endParaRPr lang="en-US" dirty="0"/>
          </a:p>
        </p:txBody>
      </p:sp>
    </p:spTree>
    <p:extLst>
      <p:ext uri="{BB962C8B-B14F-4D97-AF65-F5344CB8AC3E}">
        <p14:creationId xmlns:p14="http://schemas.microsoft.com/office/powerpoint/2010/main" val="42786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457200" y="1688068"/>
            <a:ext cx="5943600" cy="646331"/>
          </a:xfrm>
          <a:prstGeom prst="rect">
            <a:avLst/>
          </a:prstGeom>
          <a:noFill/>
        </p:spPr>
        <p:txBody>
          <a:bodyPr wrap="square" rtlCol="0">
            <a:spAutoFit/>
          </a:bodyPr>
          <a:lstStyle/>
          <a:p>
            <a:r>
              <a:rPr lang="en-US" dirty="0" smtClean="0"/>
              <a:t>There are FOUR Electromechanical relays that protect from Over Current on the High Side.   1, 2, 3, and 4.</a:t>
            </a:r>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9" y="2895600"/>
            <a:ext cx="4585087" cy="3243428"/>
          </a:xfrm>
          <a:prstGeom prst="rect">
            <a:avLst/>
          </a:prstGeom>
        </p:spPr>
      </p:pic>
      <p:cxnSp>
        <p:nvCxnSpPr>
          <p:cNvPr id="23" name="Straight Arrow Connector 22"/>
          <p:cNvCxnSpPr/>
          <p:nvPr/>
        </p:nvCxnSpPr>
        <p:spPr>
          <a:xfrm flipH="1">
            <a:off x="1828800" y="3200400"/>
            <a:ext cx="3724990" cy="0"/>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819400" y="3200400"/>
            <a:ext cx="2734390" cy="76200"/>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62400" y="3200400"/>
            <a:ext cx="1591389" cy="152400"/>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553788" y="3015734"/>
            <a:ext cx="3590211" cy="923330"/>
          </a:xfrm>
          <a:prstGeom prst="rect">
            <a:avLst/>
          </a:prstGeom>
          <a:noFill/>
        </p:spPr>
        <p:txBody>
          <a:bodyPr wrap="square" rtlCol="0">
            <a:spAutoFit/>
          </a:bodyPr>
          <a:lstStyle/>
          <a:p>
            <a:r>
              <a:rPr lang="en-US" dirty="0" smtClean="0"/>
              <a:t>High Side Back-up Over Current Relay 1, 2, 3.  </a:t>
            </a:r>
            <a:r>
              <a:rPr lang="en-US" dirty="0" smtClean="0">
                <a:solidFill>
                  <a:srgbClr val="FF0000"/>
                </a:solidFill>
              </a:rPr>
              <a:t>Each HSBUOC Relay has BOTH ‘I’ and ‘T’ Targets.</a:t>
            </a:r>
            <a:endParaRPr lang="en-US" dirty="0">
              <a:solidFill>
                <a:srgbClr val="FF0000"/>
              </a:solidFill>
            </a:endParaRPr>
          </a:p>
        </p:txBody>
      </p:sp>
      <p:cxnSp>
        <p:nvCxnSpPr>
          <p:cNvPr id="37" name="Straight Arrow Connector 36"/>
          <p:cNvCxnSpPr/>
          <p:nvPr/>
        </p:nvCxnSpPr>
        <p:spPr>
          <a:xfrm flipH="1">
            <a:off x="1331232" y="5181600"/>
            <a:ext cx="4146357" cy="167640"/>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53789" y="4968956"/>
            <a:ext cx="3590210" cy="923330"/>
          </a:xfrm>
          <a:prstGeom prst="rect">
            <a:avLst/>
          </a:prstGeom>
          <a:noFill/>
        </p:spPr>
        <p:txBody>
          <a:bodyPr wrap="square" rtlCol="0">
            <a:spAutoFit/>
          </a:bodyPr>
          <a:lstStyle/>
          <a:p>
            <a:r>
              <a:rPr lang="en-US" dirty="0" smtClean="0"/>
              <a:t>Low Side Back-up Over Current Relay #4. </a:t>
            </a:r>
            <a:r>
              <a:rPr lang="en-US" b="1" dirty="0" smtClean="0">
                <a:solidFill>
                  <a:srgbClr val="FF0000"/>
                </a:solidFill>
              </a:rPr>
              <a:t>(LSBUOC #4 HAS ONLY ONE TARGET)</a:t>
            </a:r>
            <a:endParaRPr lang="en-US" b="1" dirty="0">
              <a:solidFill>
                <a:srgbClr val="FF0000"/>
              </a:solidFill>
            </a:endParaRPr>
          </a:p>
        </p:txBody>
      </p:sp>
      <p:sp>
        <p:nvSpPr>
          <p:cNvPr id="40" name="TextBox 39"/>
          <p:cNvSpPr txBox="1"/>
          <p:nvPr/>
        </p:nvSpPr>
        <p:spPr>
          <a:xfrm>
            <a:off x="152400" y="1066800"/>
            <a:ext cx="8915400" cy="584775"/>
          </a:xfrm>
          <a:prstGeom prst="rect">
            <a:avLst/>
          </a:prstGeom>
          <a:noFill/>
        </p:spPr>
        <p:txBody>
          <a:bodyPr wrap="square" rtlCol="0">
            <a:spAutoFit/>
          </a:bodyPr>
          <a:lstStyle/>
          <a:p>
            <a:r>
              <a:rPr lang="en-US" sz="3200" b="1" dirty="0" smtClean="0"/>
              <a:t>Electromechanical: High Side Back-up Over Current </a:t>
            </a:r>
            <a:endParaRPr lang="en-US" sz="3200" b="1" dirty="0"/>
          </a:p>
        </p:txBody>
      </p:sp>
      <p:cxnSp>
        <p:nvCxnSpPr>
          <p:cNvPr id="41" name="Straight Arrow Connector 40"/>
          <p:cNvCxnSpPr/>
          <p:nvPr/>
        </p:nvCxnSpPr>
        <p:spPr>
          <a:xfrm flipV="1">
            <a:off x="990600" y="3939064"/>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2" name="Straight Arrow Connector 41"/>
          <p:cNvCxnSpPr/>
          <p:nvPr/>
        </p:nvCxnSpPr>
        <p:spPr>
          <a:xfrm flipV="1">
            <a:off x="1524000" y="3961426"/>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8" name="Straight Arrow Connector 47"/>
          <p:cNvCxnSpPr/>
          <p:nvPr/>
        </p:nvCxnSpPr>
        <p:spPr>
          <a:xfrm flipV="1">
            <a:off x="2133600" y="3939064"/>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9" name="Straight Arrow Connector 48"/>
          <p:cNvCxnSpPr/>
          <p:nvPr/>
        </p:nvCxnSpPr>
        <p:spPr>
          <a:xfrm flipV="1">
            <a:off x="2590800" y="3961426"/>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50" name="Straight Arrow Connector 49"/>
          <p:cNvCxnSpPr/>
          <p:nvPr/>
        </p:nvCxnSpPr>
        <p:spPr>
          <a:xfrm flipV="1">
            <a:off x="3173806" y="3961426"/>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51" name="Straight Arrow Connector 50"/>
          <p:cNvCxnSpPr/>
          <p:nvPr/>
        </p:nvCxnSpPr>
        <p:spPr>
          <a:xfrm flipV="1">
            <a:off x="3691295" y="3961426"/>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52" name="Straight Arrow Connector 51"/>
          <p:cNvCxnSpPr/>
          <p:nvPr/>
        </p:nvCxnSpPr>
        <p:spPr>
          <a:xfrm flipV="1">
            <a:off x="1548234" y="5615287"/>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161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500"/>
                                        <p:tgtEl>
                                          <p:spTgt spid="25"/>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right)">
                                      <p:cBhvr>
                                        <p:cTn id="21" dur="500"/>
                                        <p:tgtEl>
                                          <p:spTgt spid="3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42"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anim calcmode="lin" valueType="num">
                                      <p:cBhvr>
                                        <p:cTn id="39" dur="1000" fill="hold"/>
                                        <p:tgtEl>
                                          <p:spTgt spid="48"/>
                                        </p:tgtEl>
                                        <p:attrNameLst>
                                          <p:attrName>ppt_x</p:attrName>
                                        </p:attrNameLst>
                                      </p:cBhvr>
                                      <p:tavLst>
                                        <p:tav tm="0">
                                          <p:val>
                                            <p:strVal val="#ppt_x"/>
                                          </p:val>
                                        </p:tav>
                                        <p:tav tm="100000">
                                          <p:val>
                                            <p:strVal val="#ppt_x"/>
                                          </p:val>
                                        </p:tav>
                                      </p:tavLst>
                                    </p:anim>
                                    <p:anim calcmode="lin" valueType="num">
                                      <p:cBhvr>
                                        <p:cTn id="40" dur="1000" fill="hold"/>
                                        <p:tgtEl>
                                          <p:spTgt spid="4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childTnLst>
                          </p:cTn>
                        </p:par>
                        <p:par>
                          <p:cTn id="56" fill="hold">
                            <p:stCondLst>
                              <p:cond delay="2500"/>
                            </p:stCondLst>
                            <p:childTnLst>
                              <p:par>
                                <p:cTn id="57" presetID="42" presetClass="entr" presetSubtype="0"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1000"/>
                                        <p:tgtEl>
                                          <p:spTgt spid="52"/>
                                        </p:tgtEl>
                                      </p:cBhvr>
                                    </p:animEffect>
                                    <p:anim calcmode="lin" valueType="num">
                                      <p:cBhvr>
                                        <p:cTn id="60" dur="1000" fill="hold"/>
                                        <p:tgtEl>
                                          <p:spTgt spid="52"/>
                                        </p:tgtEl>
                                        <p:attrNameLst>
                                          <p:attrName>ppt_x</p:attrName>
                                        </p:attrNameLst>
                                      </p:cBhvr>
                                      <p:tavLst>
                                        <p:tav tm="0">
                                          <p:val>
                                            <p:strVal val="#ppt_x"/>
                                          </p:val>
                                        </p:tav>
                                        <p:tav tm="100000">
                                          <p:val>
                                            <p:strVal val="#ppt_x"/>
                                          </p:val>
                                        </p:tav>
                                      </p:tavLst>
                                    </p:anim>
                                    <p:anim calcmode="lin" valueType="num">
                                      <p:cBhvr>
                                        <p:cTn id="6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152400" y="1524000"/>
            <a:ext cx="8763000" cy="646331"/>
          </a:xfrm>
          <a:prstGeom prst="rect">
            <a:avLst/>
          </a:prstGeom>
          <a:noFill/>
        </p:spPr>
        <p:txBody>
          <a:bodyPr wrap="square" rtlCol="0">
            <a:spAutoFit/>
          </a:bodyPr>
          <a:lstStyle/>
          <a:p>
            <a:r>
              <a:rPr lang="en-US" dirty="0" smtClean="0"/>
              <a:t>The Four over current relays (1,2,3,4) get their amp readings from the 3 High Side Bushing CT’s and the #4 Bushing CT on the Low side.</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189" t="9527" r="4813" b="9455"/>
          <a:stretch/>
        </p:blipFill>
        <p:spPr>
          <a:xfrm>
            <a:off x="1600200" y="2144173"/>
            <a:ext cx="5345891" cy="4818831"/>
          </a:xfrm>
          <a:prstGeom prst="rect">
            <a:avLst/>
          </a:prstGeom>
        </p:spPr>
      </p:pic>
      <p:cxnSp>
        <p:nvCxnSpPr>
          <p:cNvPr id="8" name="Straight Arrow Connector 7"/>
          <p:cNvCxnSpPr/>
          <p:nvPr/>
        </p:nvCxnSpPr>
        <p:spPr>
          <a:xfrm flipH="1">
            <a:off x="5257799" y="2971800"/>
            <a:ext cx="1828801" cy="757412"/>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7086600" y="2781300"/>
            <a:ext cx="2057400" cy="381000"/>
          </a:xfrm>
          <a:prstGeom prst="rect">
            <a:avLst/>
          </a:prstGeom>
          <a:noFill/>
        </p:spPr>
        <p:txBody>
          <a:bodyPr wrap="square" rtlCol="0">
            <a:spAutoFit/>
          </a:bodyPr>
          <a:lstStyle/>
          <a:p>
            <a:r>
              <a:rPr lang="en-US" dirty="0" smtClean="0"/>
              <a:t>H.S.B.U.O.C. #1</a:t>
            </a:r>
            <a:endParaRPr lang="en-US" dirty="0"/>
          </a:p>
        </p:txBody>
      </p:sp>
      <p:cxnSp>
        <p:nvCxnSpPr>
          <p:cNvPr id="17" name="Straight Arrow Connector 16"/>
          <p:cNvCxnSpPr/>
          <p:nvPr/>
        </p:nvCxnSpPr>
        <p:spPr>
          <a:xfrm flipH="1">
            <a:off x="4831124" y="3996873"/>
            <a:ext cx="2255476" cy="556715"/>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7086600" y="3803883"/>
            <a:ext cx="2057400" cy="381000"/>
          </a:xfrm>
          <a:prstGeom prst="rect">
            <a:avLst/>
          </a:prstGeom>
          <a:noFill/>
        </p:spPr>
        <p:txBody>
          <a:bodyPr wrap="square" rtlCol="0">
            <a:spAutoFit/>
          </a:bodyPr>
          <a:lstStyle/>
          <a:p>
            <a:r>
              <a:rPr lang="en-US" dirty="0" smtClean="0"/>
              <a:t>H.S.B.U.O.C. #2</a:t>
            </a:r>
            <a:endParaRPr lang="en-US" dirty="0"/>
          </a:p>
        </p:txBody>
      </p:sp>
      <p:cxnSp>
        <p:nvCxnSpPr>
          <p:cNvPr id="22" name="Straight Arrow Connector 21"/>
          <p:cNvCxnSpPr/>
          <p:nvPr/>
        </p:nvCxnSpPr>
        <p:spPr>
          <a:xfrm flipH="1">
            <a:off x="4273145" y="4991100"/>
            <a:ext cx="2825966" cy="533400"/>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4" name="TextBox 23"/>
          <p:cNvSpPr txBox="1"/>
          <p:nvPr/>
        </p:nvSpPr>
        <p:spPr>
          <a:xfrm>
            <a:off x="7099110" y="4800600"/>
            <a:ext cx="2057400" cy="381000"/>
          </a:xfrm>
          <a:prstGeom prst="rect">
            <a:avLst/>
          </a:prstGeom>
          <a:noFill/>
        </p:spPr>
        <p:txBody>
          <a:bodyPr wrap="square" rtlCol="0">
            <a:spAutoFit/>
          </a:bodyPr>
          <a:lstStyle/>
          <a:p>
            <a:r>
              <a:rPr lang="en-US" dirty="0" smtClean="0"/>
              <a:t>H.S.B.U.O.C. #3</a:t>
            </a:r>
            <a:endParaRPr lang="en-US" dirty="0"/>
          </a:p>
        </p:txBody>
      </p:sp>
      <p:cxnSp>
        <p:nvCxnSpPr>
          <p:cNvPr id="26" name="Straight Arrow Connector 25"/>
          <p:cNvCxnSpPr>
            <a:stCxn id="27" idx="3"/>
          </p:cNvCxnSpPr>
          <p:nvPr/>
        </p:nvCxnSpPr>
        <p:spPr>
          <a:xfrm>
            <a:off x="1600200" y="2965966"/>
            <a:ext cx="2133600" cy="39421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27708" y="2781300"/>
            <a:ext cx="1572492" cy="369332"/>
          </a:xfrm>
          <a:prstGeom prst="rect">
            <a:avLst/>
          </a:prstGeom>
          <a:noFill/>
        </p:spPr>
        <p:txBody>
          <a:bodyPr wrap="square" rtlCol="0">
            <a:spAutoFit/>
          </a:bodyPr>
          <a:lstStyle/>
          <a:p>
            <a:r>
              <a:rPr lang="en-US" dirty="0"/>
              <a:t>L</a:t>
            </a:r>
            <a:r>
              <a:rPr lang="en-US" dirty="0" smtClean="0"/>
              <a:t>.S.B.U.O.C. #4</a:t>
            </a:r>
            <a:endParaRPr lang="en-US" dirty="0"/>
          </a:p>
        </p:txBody>
      </p:sp>
      <p:sp>
        <p:nvSpPr>
          <p:cNvPr id="32" name="Oval 31"/>
          <p:cNvSpPr/>
          <p:nvPr/>
        </p:nvSpPr>
        <p:spPr>
          <a:xfrm>
            <a:off x="3733800" y="3150632"/>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4831124" y="3569732"/>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flipH="1">
            <a:off x="4385591" y="4394108"/>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flipH="1">
            <a:off x="3846470" y="5365020"/>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152400" y="1066800"/>
            <a:ext cx="8915400" cy="584775"/>
          </a:xfrm>
          <a:prstGeom prst="rect">
            <a:avLst/>
          </a:prstGeom>
          <a:noFill/>
        </p:spPr>
        <p:txBody>
          <a:bodyPr wrap="square" rtlCol="0">
            <a:spAutoFit/>
          </a:bodyPr>
          <a:lstStyle/>
          <a:p>
            <a:r>
              <a:rPr lang="en-US" sz="3200" b="1" dirty="0" smtClean="0"/>
              <a:t>Electromechanical: High Side Back-up Over Current </a:t>
            </a:r>
            <a:endParaRPr lang="en-US" sz="3200" b="1" dirty="0"/>
          </a:p>
        </p:txBody>
      </p:sp>
    </p:spTree>
    <p:extLst>
      <p:ext uri="{BB962C8B-B14F-4D97-AF65-F5344CB8AC3E}">
        <p14:creationId xmlns:p14="http://schemas.microsoft.com/office/powerpoint/2010/main" val="27432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27709" y="1371600"/>
            <a:ext cx="9116291" cy="830997"/>
          </a:xfrm>
          <a:prstGeom prst="rect">
            <a:avLst/>
          </a:prstGeom>
          <a:noFill/>
        </p:spPr>
        <p:txBody>
          <a:bodyPr wrap="square" rtlCol="0" anchor="ctr">
            <a:spAutoFit/>
          </a:bodyPr>
          <a:lstStyle/>
          <a:p>
            <a:pPr algn="ctr"/>
            <a:r>
              <a:rPr lang="en-US" sz="2400" b="1" dirty="0" smtClean="0">
                <a:latin typeface="Book Antiqua" pitchFamily="18" charset="0"/>
              </a:rPr>
              <a:t>When you arrive at the station you should </a:t>
            </a:r>
          </a:p>
          <a:p>
            <a:pPr algn="ctr"/>
            <a:r>
              <a:rPr lang="en-US" sz="2400" b="1" dirty="0" smtClean="0">
                <a:latin typeface="Book Antiqua" pitchFamily="18" charset="0"/>
              </a:rPr>
              <a:t>record what information in the logbook</a:t>
            </a:r>
            <a:r>
              <a:rPr lang="en-US" sz="2400" b="1" dirty="0" smtClean="0"/>
              <a:t>?</a:t>
            </a:r>
            <a:endParaRPr lang="en-US" sz="2400" b="1" dirty="0"/>
          </a:p>
        </p:txBody>
      </p:sp>
      <p:sp>
        <p:nvSpPr>
          <p:cNvPr id="3" name="TextBox 2"/>
          <p:cNvSpPr txBox="1"/>
          <p:nvPr/>
        </p:nvSpPr>
        <p:spPr>
          <a:xfrm>
            <a:off x="0" y="2694762"/>
            <a:ext cx="9144000" cy="461665"/>
          </a:xfrm>
          <a:prstGeom prst="rect">
            <a:avLst/>
          </a:prstGeom>
          <a:noFill/>
        </p:spPr>
        <p:txBody>
          <a:bodyPr wrap="square" rtlCol="0" anchor="b" anchorCtr="1">
            <a:spAutoFit/>
          </a:bodyPr>
          <a:lstStyle/>
          <a:p>
            <a:r>
              <a:rPr lang="en-US" sz="2400" dirty="0" smtClean="0">
                <a:latin typeface="Book Antiqua" pitchFamily="18" charset="0"/>
              </a:rPr>
              <a:t>Name, date, time and the purpose of visit</a:t>
            </a:r>
            <a:endParaRPr lang="en-US" sz="2400" dirty="0">
              <a:latin typeface="Book Antiqua" pitchFamily="18" charset="0"/>
            </a:endParaRPr>
          </a:p>
        </p:txBody>
      </p:sp>
      <p:sp>
        <p:nvSpPr>
          <p:cNvPr id="7" name="TextBox 6"/>
          <p:cNvSpPr txBox="1"/>
          <p:nvPr/>
        </p:nvSpPr>
        <p:spPr>
          <a:xfrm>
            <a:off x="1" y="4130316"/>
            <a:ext cx="9144000" cy="461665"/>
          </a:xfrm>
          <a:prstGeom prst="rect">
            <a:avLst/>
          </a:prstGeom>
          <a:noFill/>
        </p:spPr>
        <p:txBody>
          <a:bodyPr wrap="square" rtlCol="0" anchor="b">
            <a:spAutoFit/>
          </a:bodyPr>
          <a:lstStyle/>
          <a:p>
            <a:pPr algn="ctr"/>
            <a:r>
              <a:rPr lang="en-US" sz="2400" dirty="0" smtClean="0">
                <a:latin typeface="Book Antiqua" pitchFamily="18" charset="0"/>
              </a:rPr>
              <a:t>Time of each phone call made to the control center</a:t>
            </a:r>
          </a:p>
        </p:txBody>
      </p:sp>
      <p:sp>
        <p:nvSpPr>
          <p:cNvPr id="6" name="TextBox 5"/>
          <p:cNvSpPr txBox="1"/>
          <p:nvPr/>
        </p:nvSpPr>
        <p:spPr>
          <a:xfrm>
            <a:off x="0" y="3412539"/>
            <a:ext cx="9144000" cy="461665"/>
          </a:xfrm>
          <a:prstGeom prst="rect">
            <a:avLst/>
          </a:prstGeom>
          <a:noFill/>
        </p:spPr>
        <p:txBody>
          <a:bodyPr wrap="square" rtlCol="0" anchor="b">
            <a:spAutoFit/>
          </a:bodyPr>
          <a:lstStyle/>
          <a:p>
            <a:pPr algn="ctr"/>
            <a:r>
              <a:rPr lang="en-US" sz="2400" dirty="0" smtClean="0">
                <a:latin typeface="Book Antiqua" pitchFamily="18" charset="0"/>
              </a:rPr>
              <a:t>Switching order</a:t>
            </a:r>
            <a:endParaRPr lang="en-US" sz="2400" dirty="0">
              <a:latin typeface="Book Antiqua" pitchFamily="18" charset="0"/>
            </a:endParaRPr>
          </a:p>
        </p:txBody>
      </p:sp>
      <p:sp>
        <p:nvSpPr>
          <p:cNvPr id="9" name="TextBox 8"/>
          <p:cNvSpPr txBox="1"/>
          <p:nvPr/>
        </p:nvSpPr>
        <p:spPr>
          <a:xfrm>
            <a:off x="0" y="4848094"/>
            <a:ext cx="9144000" cy="461665"/>
          </a:xfrm>
          <a:prstGeom prst="rect">
            <a:avLst/>
          </a:prstGeom>
          <a:noFill/>
        </p:spPr>
        <p:txBody>
          <a:bodyPr wrap="square" rtlCol="0" anchor="b">
            <a:spAutoFit/>
          </a:bodyPr>
          <a:lstStyle/>
          <a:p>
            <a:pPr algn="ctr"/>
            <a:r>
              <a:rPr lang="en-US" sz="2400" dirty="0" smtClean="0">
                <a:latin typeface="Book Antiqua" pitchFamily="18" charset="0"/>
              </a:rPr>
              <a:t>Name, date, time and number of personnel with you    </a:t>
            </a:r>
            <a:endParaRPr lang="en-US" sz="2400" dirty="0">
              <a:latin typeface="Book Antiqua" pitchFamily="18" charset="0"/>
            </a:endParaRPr>
          </a:p>
        </p:txBody>
      </p:sp>
    </p:spTree>
    <p:extLst>
      <p:ext uri="{BB962C8B-B14F-4D97-AF65-F5344CB8AC3E}">
        <p14:creationId xmlns:p14="http://schemas.microsoft.com/office/powerpoint/2010/main" val="392888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iterate type="lt">
                                    <p:tmPct val="0"/>
                                  </p:iterate>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0"/>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par>
                                <p:cTn id="41" presetID="42" presetClass="path" presetSubtype="0" accel="50000" decel="50000" fill="hold" grpId="2" nodeType="withEffect">
                                  <p:stCondLst>
                                    <p:cond delay="0"/>
                                  </p:stCondLst>
                                  <p:iterate type="lt">
                                    <p:tmPct val="0"/>
                                  </p:iterate>
                                  <p:childTnLst>
                                    <p:animMotion origin="layout" path="M -3.33333E-6 -0.00416 L -3.33333E-6 0.2068 " pathEditMode="relative" rAng="0" ptsTypes="AA">
                                      <p:cBhvr>
                                        <p:cTn id="42" dur="2000" fill="hold"/>
                                        <p:tgtEl>
                                          <p:spTgt spid="3"/>
                                        </p:tgtEl>
                                        <p:attrNameLst>
                                          <p:attrName>ppt_x</p:attrName>
                                          <p:attrName>ppt_y</p:attrName>
                                        </p:attrNameLst>
                                      </p:cBhvr>
                                      <p:rCtr x="0" y="10548"/>
                                    </p:animMotion>
                                  </p:childTnLst>
                                </p:cTn>
                              </p:par>
                              <p:par>
                                <p:cTn id="43" presetID="34" presetClass="emph" presetSubtype="0" fill="hold" grpId="1" nodeType="withEffect">
                                  <p:stCondLst>
                                    <p:cond delay="0"/>
                                  </p:stCondLst>
                                  <p:iterate type="lt">
                                    <p:tmPct val="10000"/>
                                  </p:iterate>
                                  <p:childTnLst>
                                    <p:animMotion origin="layout" path="M -3.33333E-6 0.2068 L -3.33333E-6 0.41777 " pathEditMode="relative" rAng="0" ptsTypes="AA">
                                      <p:cBhvr>
                                        <p:cTn id="44" dur="250" accel="50000" decel="50000" autoRev="1" fill="hold">
                                          <p:stCondLst>
                                            <p:cond delay="0"/>
                                          </p:stCondLst>
                                        </p:cTn>
                                        <p:tgtEl>
                                          <p:spTgt spid="3"/>
                                        </p:tgtEl>
                                        <p:attrNameLst>
                                          <p:attrName>ppt_x</p:attrName>
                                          <p:attrName>ppt_y</p:attrName>
                                        </p:attrNameLst>
                                      </p:cBhvr>
                                      <p:rCtr x="0" y="10548"/>
                                    </p:animMotion>
                                    <p:animRot by="1500000">
                                      <p:cBhvr>
                                        <p:cTn id="45" dur="125" fill="hold">
                                          <p:stCondLst>
                                            <p:cond delay="0"/>
                                          </p:stCondLst>
                                        </p:cTn>
                                        <p:tgtEl>
                                          <p:spTgt spid="3"/>
                                        </p:tgtEl>
                                        <p:attrNameLst>
                                          <p:attrName>r</p:attrName>
                                        </p:attrNameLst>
                                      </p:cBhvr>
                                    </p:animRot>
                                    <p:animRot by="-1500000">
                                      <p:cBhvr>
                                        <p:cTn id="46" dur="125" fill="hold">
                                          <p:stCondLst>
                                            <p:cond delay="125"/>
                                          </p:stCondLst>
                                        </p:cTn>
                                        <p:tgtEl>
                                          <p:spTgt spid="3"/>
                                        </p:tgtEl>
                                        <p:attrNameLst>
                                          <p:attrName>r</p:attrName>
                                        </p:attrNameLst>
                                      </p:cBhvr>
                                    </p:animRot>
                                    <p:animRot by="-1500000">
                                      <p:cBhvr>
                                        <p:cTn id="47" dur="125" fill="hold">
                                          <p:stCondLst>
                                            <p:cond delay="250"/>
                                          </p:stCondLst>
                                        </p:cTn>
                                        <p:tgtEl>
                                          <p:spTgt spid="3"/>
                                        </p:tgtEl>
                                        <p:attrNameLst>
                                          <p:attrName>r</p:attrName>
                                        </p:attrNameLst>
                                      </p:cBhvr>
                                    </p:animRot>
                                    <p:animRot by="1500000">
                                      <p:cBhvr>
                                        <p:cTn id="48"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7" grpId="0"/>
      <p:bldP spid="7" grpId="1"/>
      <p:bldP spid="6" grpId="0"/>
      <p:bldP spid="6" grpId="1"/>
      <p:bldP spid="9" grpId="0"/>
      <p:bldP spid="9"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457200" y="1066800"/>
            <a:ext cx="7924800" cy="584775"/>
          </a:xfrm>
          <a:prstGeom prst="rect">
            <a:avLst/>
          </a:prstGeom>
          <a:noFill/>
        </p:spPr>
        <p:txBody>
          <a:bodyPr wrap="square" rtlCol="0">
            <a:spAutoFit/>
          </a:bodyPr>
          <a:lstStyle/>
          <a:p>
            <a:r>
              <a:rPr lang="en-US" sz="3200" b="1" dirty="0" smtClean="0"/>
              <a:t>Electromechanical: Differential</a:t>
            </a:r>
            <a:endParaRPr lang="en-US" sz="3200" b="1" dirty="0"/>
          </a:p>
        </p:txBody>
      </p:sp>
      <p:sp>
        <p:nvSpPr>
          <p:cNvPr id="6" name="TextBox 5"/>
          <p:cNvSpPr txBox="1"/>
          <p:nvPr/>
        </p:nvSpPr>
        <p:spPr>
          <a:xfrm>
            <a:off x="457200" y="1688068"/>
            <a:ext cx="5943600" cy="646331"/>
          </a:xfrm>
          <a:prstGeom prst="rect">
            <a:avLst/>
          </a:prstGeom>
          <a:noFill/>
        </p:spPr>
        <p:txBody>
          <a:bodyPr wrap="square" rtlCol="0">
            <a:spAutoFit/>
          </a:bodyPr>
          <a:lstStyle/>
          <a:p>
            <a:r>
              <a:rPr lang="en-US" dirty="0" smtClean="0"/>
              <a:t>There are Three Electromechanical relays that protect the transformer bank.   51, 52, 53</a:t>
            </a:r>
            <a:endParaRPr lang="en-US" dirty="0"/>
          </a:p>
        </p:txBody>
      </p:sp>
      <p:sp>
        <p:nvSpPr>
          <p:cNvPr id="14" name="TextBox 13"/>
          <p:cNvSpPr txBox="1"/>
          <p:nvPr/>
        </p:nvSpPr>
        <p:spPr>
          <a:xfrm>
            <a:off x="457200" y="2828833"/>
            <a:ext cx="3124200" cy="1200329"/>
          </a:xfrm>
          <a:prstGeom prst="rect">
            <a:avLst/>
          </a:prstGeom>
          <a:noFill/>
        </p:spPr>
        <p:txBody>
          <a:bodyPr wrap="square" rtlCol="0">
            <a:spAutoFit/>
          </a:bodyPr>
          <a:lstStyle/>
          <a:p>
            <a:r>
              <a:rPr lang="en-US" dirty="0" smtClean="0"/>
              <a:t>Located in the Control House or in the cabinet along with the High Side Backup Over current Relays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522" y="2667000"/>
            <a:ext cx="3734321" cy="2210109"/>
          </a:xfrm>
          <a:prstGeom prst="rect">
            <a:avLst/>
          </a:prstGeom>
        </p:spPr>
      </p:pic>
      <p:sp>
        <p:nvSpPr>
          <p:cNvPr id="9" name="TextBox 8"/>
          <p:cNvSpPr txBox="1"/>
          <p:nvPr/>
        </p:nvSpPr>
        <p:spPr>
          <a:xfrm>
            <a:off x="5029200" y="2334399"/>
            <a:ext cx="3352800" cy="369332"/>
          </a:xfrm>
          <a:prstGeom prst="rect">
            <a:avLst/>
          </a:prstGeom>
          <a:noFill/>
        </p:spPr>
        <p:txBody>
          <a:bodyPr wrap="square" rtlCol="0">
            <a:spAutoFit/>
          </a:bodyPr>
          <a:lstStyle/>
          <a:p>
            <a:r>
              <a:rPr lang="en-US" dirty="0" smtClean="0"/>
              <a:t>51	         52		53</a:t>
            </a:r>
            <a:endParaRPr lang="en-US" dirty="0"/>
          </a:p>
        </p:txBody>
      </p:sp>
      <p:sp>
        <p:nvSpPr>
          <p:cNvPr id="11" name="TextBox 10"/>
          <p:cNvSpPr txBox="1"/>
          <p:nvPr/>
        </p:nvSpPr>
        <p:spPr>
          <a:xfrm>
            <a:off x="4816522" y="4953000"/>
            <a:ext cx="3734321" cy="369332"/>
          </a:xfrm>
          <a:prstGeom prst="rect">
            <a:avLst/>
          </a:prstGeom>
          <a:noFill/>
        </p:spPr>
        <p:txBody>
          <a:bodyPr wrap="square" rtlCol="0">
            <a:spAutoFit/>
          </a:bodyPr>
          <a:lstStyle/>
          <a:p>
            <a:r>
              <a:rPr lang="en-US" dirty="0" smtClean="0"/>
              <a:t>(Phase 1) 	        (Phase 2)        (Phase 3)</a:t>
            </a:r>
            <a:endParaRPr lang="en-US" dirty="0"/>
          </a:p>
        </p:txBody>
      </p:sp>
      <p:sp>
        <p:nvSpPr>
          <p:cNvPr id="13" name="TextBox 12"/>
          <p:cNvSpPr txBox="1"/>
          <p:nvPr/>
        </p:nvSpPr>
        <p:spPr>
          <a:xfrm>
            <a:off x="457200" y="4487839"/>
            <a:ext cx="2843646" cy="923330"/>
          </a:xfrm>
          <a:prstGeom prst="rect">
            <a:avLst/>
          </a:prstGeom>
          <a:noFill/>
        </p:spPr>
        <p:txBody>
          <a:bodyPr wrap="square" rtlCol="0">
            <a:spAutoFit/>
          </a:bodyPr>
          <a:lstStyle/>
          <a:p>
            <a:r>
              <a:rPr lang="en-US" dirty="0" smtClean="0"/>
              <a:t>Each Electromechanical Differential Relay has ONE Target.</a:t>
            </a:r>
            <a:endParaRPr lang="en-US" dirty="0"/>
          </a:p>
        </p:txBody>
      </p:sp>
      <p:cxnSp>
        <p:nvCxnSpPr>
          <p:cNvPr id="17" name="Straight Arrow Connector 16"/>
          <p:cNvCxnSpPr/>
          <p:nvPr/>
        </p:nvCxnSpPr>
        <p:spPr>
          <a:xfrm flipV="1">
            <a:off x="5791200" y="4117247"/>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8" name="Straight Arrow Connector 17"/>
          <p:cNvCxnSpPr/>
          <p:nvPr/>
        </p:nvCxnSpPr>
        <p:spPr>
          <a:xfrm flipV="1">
            <a:off x="6934200" y="4146645"/>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9" name="Straight Arrow Connector 18"/>
          <p:cNvCxnSpPr/>
          <p:nvPr/>
        </p:nvCxnSpPr>
        <p:spPr>
          <a:xfrm flipV="1">
            <a:off x="8153400" y="4162395"/>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0984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6" name="TextBox 5"/>
          <p:cNvSpPr txBox="1"/>
          <p:nvPr/>
        </p:nvSpPr>
        <p:spPr>
          <a:xfrm>
            <a:off x="152400" y="1524000"/>
            <a:ext cx="8763000" cy="646331"/>
          </a:xfrm>
          <a:prstGeom prst="rect">
            <a:avLst/>
          </a:prstGeom>
          <a:noFill/>
        </p:spPr>
        <p:txBody>
          <a:bodyPr wrap="square" rtlCol="0">
            <a:spAutoFit/>
          </a:bodyPr>
          <a:lstStyle/>
          <a:p>
            <a:r>
              <a:rPr lang="en-US" dirty="0" smtClean="0"/>
              <a:t>The Three Electromechanical Differential Relays get their amp readings from the 3 High Side Bushing CTs and the 3 Low Side Bushing CTs to Protect the transformer bank.</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189" t="9527" r="4813" b="9455"/>
          <a:stretch/>
        </p:blipFill>
        <p:spPr>
          <a:xfrm>
            <a:off x="1600200" y="2144173"/>
            <a:ext cx="5345891" cy="4818831"/>
          </a:xfrm>
          <a:prstGeom prst="rect">
            <a:avLst/>
          </a:prstGeom>
        </p:spPr>
      </p:pic>
      <p:cxnSp>
        <p:nvCxnSpPr>
          <p:cNvPr id="8" name="Straight Arrow Connector 7"/>
          <p:cNvCxnSpPr/>
          <p:nvPr/>
        </p:nvCxnSpPr>
        <p:spPr>
          <a:xfrm flipH="1">
            <a:off x="5257799" y="2971800"/>
            <a:ext cx="1828801" cy="757412"/>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7086600" y="2781300"/>
            <a:ext cx="2209800" cy="369332"/>
          </a:xfrm>
          <a:prstGeom prst="rect">
            <a:avLst/>
          </a:prstGeom>
          <a:noFill/>
        </p:spPr>
        <p:txBody>
          <a:bodyPr wrap="square" rtlCol="0">
            <a:spAutoFit/>
          </a:bodyPr>
          <a:lstStyle/>
          <a:p>
            <a:r>
              <a:rPr lang="en-US" dirty="0" smtClean="0"/>
              <a:t>Differential 51</a:t>
            </a:r>
            <a:endParaRPr lang="en-US" dirty="0"/>
          </a:p>
        </p:txBody>
      </p:sp>
      <p:cxnSp>
        <p:nvCxnSpPr>
          <p:cNvPr id="17" name="Straight Arrow Connector 16"/>
          <p:cNvCxnSpPr/>
          <p:nvPr/>
        </p:nvCxnSpPr>
        <p:spPr>
          <a:xfrm flipH="1">
            <a:off x="4831124" y="3996873"/>
            <a:ext cx="2255476" cy="556715"/>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7086600" y="3803883"/>
            <a:ext cx="2057400" cy="381000"/>
          </a:xfrm>
          <a:prstGeom prst="rect">
            <a:avLst/>
          </a:prstGeom>
          <a:noFill/>
        </p:spPr>
        <p:txBody>
          <a:bodyPr wrap="square" rtlCol="0">
            <a:spAutoFit/>
          </a:bodyPr>
          <a:lstStyle/>
          <a:p>
            <a:r>
              <a:rPr lang="en-US" dirty="0"/>
              <a:t>Differential </a:t>
            </a:r>
            <a:r>
              <a:rPr lang="en-US" dirty="0" smtClean="0"/>
              <a:t>52</a:t>
            </a:r>
            <a:endParaRPr lang="en-US" dirty="0"/>
          </a:p>
        </p:txBody>
      </p:sp>
      <p:cxnSp>
        <p:nvCxnSpPr>
          <p:cNvPr id="22" name="Straight Arrow Connector 21"/>
          <p:cNvCxnSpPr/>
          <p:nvPr/>
        </p:nvCxnSpPr>
        <p:spPr>
          <a:xfrm flipH="1">
            <a:off x="4273145" y="4991100"/>
            <a:ext cx="2825966" cy="533400"/>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4" name="TextBox 23"/>
          <p:cNvSpPr txBox="1"/>
          <p:nvPr/>
        </p:nvSpPr>
        <p:spPr>
          <a:xfrm>
            <a:off x="7099110" y="4800600"/>
            <a:ext cx="2057400" cy="381000"/>
          </a:xfrm>
          <a:prstGeom prst="rect">
            <a:avLst/>
          </a:prstGeom>
          <a:noFill/>
        </p:spPr>
        <p:txBody>
          <a:bodyPr wrap="square" rtlCol="0">
            <a:spAutoFit/>
          </a:bodyPr>
          <a:lstStyle/>
          <a:p>
            <a:r>
              <a:rPr lang="en-US" dirty="0"/>
              <a:t>Differential </a:t>
            </a:r>
            <a:r>
              <a:rPr lang="en-US" dirty="0" smtClean="0"/>
              <a:t>53</a:t>
            </a:r>
            <a:endParaRPr lang="en-US" dirty="0"/>
          </a:p>
        </p:txBody>
      </p:sp>
      <p:cxnSp>
        <p:nvCxnSpPr>
          <p:cNvPr id="26" name="Straight Arrow Connector 25"/>
          <p:cNvCxnSpPr>
            <a:stCxn id="27" idx="3"/>
          </p:cNvCxnSpPr>
          <p:nvPr/>
        </p:nvCxnSpPr>
        <p:spPr>
          <a:xfrm>
            <a:off x="1600200" y="2965966"/>
            <a:ext cx="1943615" cy="60376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27708" y="2781300"/>
            <a:ext cx="1572492" cy="369332"/>
          </a:xfrm>
          <a:prstGeom prst="rect">
            <a:avLst/>
          </a:prstGeom>
          <a:noFill/>
        </p:spPr>
        <p:txBody>
          <a:bodyPr wrap="square" rtlCol="0">
            <a:spAutoFit/>
          </a:bodyPr>
          <a:lstStyle/>
          <a:p>
            <a:r>
              <a:rPr lang="en-US" dirty="0" smtClean="0"/>
              <a:t>Differential 51</a:t>
            </a:r>
            <a:endParaRPr lang="en-US" dirty="0"/>
          </a:p>
        </p:txBody>
      </p:sp>
      <p:sp>
        <p:nvSpPr>
          <p:cNvPr id="32" name="Oval 31"/>
          <p:cNvSpPr/>
          <p:nvPr/>
        </p:nvSpPr>
        <p:spPr>
          <a:xfrm>
            <a:off x="3543815" y="3519662"/>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4831124" y="3569732"/>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flipH="1">
            <a:off x="4385591" y="4394108"/>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flipH="1">
            <a:off x="3846470" y="5365020"/>
            <a:ext cx="426675" cy="318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152400" y="1066800"/>
            <a:ext cx="8915400" cy="584775"/>
          </a:xfrm>
          <a:prstGeom prst="rect">
            <a:avLst/>
          </a:prstGeom>
          <a:noFill/>
        </p:spPr>
        <p:txBody>
          <a:bodyPr wrap="square" rtlCol="0">
            <a:spAutoFit/>
          </a:bodyPr>
          <a:lstStyle/>
          <a:p>
            <a:r>
              <a:rPr lang="en-US" sz="3200" b="1" dirty="0" smtClean="0"/>
              <a:t>Electromechanical: Differential</a:t>
            </a:r>
            <a:endParaRPr lang="en-US" sz="3200" b="1" dirty="0"/>
          </a:p>
        </p:txBody>
      </p:sp>
      <p:cxnSp>
        <p:nvCxnSpPr>
          <p:cNvPr id="20" name="Straight Arrow Connector 19"/>
          <p:cNvCxnSpPr>
            <a:stCxn id="21" idx="3"/>
          </p:cNvCxnSpPr>
          <p:nvPr/>
        </p:nvCxnSpPr>
        <p:spPr>
          <a:xfrm>
            <a:off x="1508798" y="3842011"/>
            <a:ext cx="1788037" cy="18466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63694" y="3657345"/>
            <a:ext cx="1572492" cy="369332"/>
          </a:xfrm>
          <a:prstGeom prst="rect">
            <a:avLst/>
          </a:prstGeom>
          <a:noFill/>
        </p:spPr>
        <p:txBody>
          <a:bodyPr wrap="square" rtlCol="0">
            <a:spAutoFit/>
          </a:bodyPr>
          <a:lstStyle/>
          <a:p>
            <a:r>
              <a:rPr lang="en-US" dirty="0" smtClean="0"/>
              <a:t>Differential 52</a:t>
            </a:r>
            <a:endParaRPr lang="en-US" dirty="0"/>
          </a:p>
        </p:txBody>
      </p:sp>
      <p:sp>
        <p:nvSpPr>
          <p:cNvPr id="23" name="Oval 22"/>
          <p:cNvSpPr/>
          <p:nvPr/>
        </p:nvSpPr>
        <p:spPr>
          <a:xfrm>
            <a:off x="3296835" y="3842011"/>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p:cNvCxnSpPr>
            <a:stCxn id="28" idx="3"/>
          </p:cNvCxnSpPr>
          <p:nvPr/>
        </p:nvCxnSpPr>
        <p:spPr>
          <a:xfrm flipV="1">
            <a:off x="1559977" y="4413511"/>
            <a:ext cx="1412466" cy="184666"/>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8" name="TextBox 27"/>
          <p:cNvSpPr txBox="1"/>
          <p:nvPr/>
        </p:nvSpPr>
        <p:spPr>
          <a:xfrm>
            <a:off x="-12515" y="4413511"/>
            <a:ext cx="1572492" cy="369332"/>
          </a:xfrm>
          <a:prstGeom prst="rect">
            <a:avLst/>
          </a:prstGeom>
          <a:noFill/>
        </p:spPr>
        <p:txBody>
          <a:bodyPr wrap="square" rtlCol="0">
            <a:spAutoFit/>
          </a:bodyPr>
          <a:lstStyle/>
          <a:p>
            <a:r>
              <a:rPr lang="en-US" dirty="0" smtClean="0"/>
              <a:t>Differential 53</a:t>
            </a:r>
            <a:endParaRPr lang="en-US" dirty="0"/>
          </a:p>
        </p:txBody>
      </p:sp>
      <p:sp>
        <p:nvSpPr>
          <p:cNvPr id="29" name="Oval 28"/>
          <p:cNvSpPr/>
          <p:nvPr/>
        </p:nvSpPr>
        <p:spPr>
          <a:xfrm>
            <a:off x="3048405" y="4203961"/>
            <a:ext cx="375571"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91286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457200" y="1066800"/>
            <a:ext cx="7924800" cy="584775"/>
          </a:xfrm>
          <a:prstGeom prst="rect">
            <a:avLst/>
          </a:prstGeom>
          <a:noFill/>
        </p:spPr>
        <p:txBody>
          <a:bodyPr wrap="square" rtlCol="0">
            <a:spAutoFit/>
          </a:bodyPr>
          <a:lstStyle/>
          <a:p>
            <a:r>
              <a:rPr lang="en-US" sz="3200" b="1" dirty="0" smtClean="0"/>
              <a:t>Electromechanical / SEL: Differential Relays</a:t>
            </a:r>
            <a:endParaRPr lang="en-US" sz="3200" b="1" dirty="0"/>
          </a:p>
        </p:txBody>
      </p:sp>
      <p:sp>
        <p:nvSpPr>
          <p:cNvPr id="6" name="TextBox 5"/>
          <p:cNvSpPr txBox="1"/>
          <p:nvPr/>
        </p:nvSpPr>
        <p:spPr>
          <a:xfrm>
            <a:off x="457200" y="1524000"/>
            <a:ext cx="5943600" cy="369332"/>
          </a:xfrm>
          <a:prstGeom prst="rect">
            <a:avLst/>
          </a:prstGeom>
          <a:noFill/>
        </p:spPr>
        <p:txBody>
          <a:bodyPr wrap="square" rtlCol="0">
            <a:spAutoFit/>
          </a:bodyPr>
          <a:lstStyle/>
          <a:p>
            <a:r>
              <a:rPr lang="en-US" dirty="0" smtClean="0"/>
              <a:t>High Side Input Current = Low Side Output Current.</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170331"/>
            <a:ext cx="2253464" cy="3477568"/>
          </a:xfrm>
          <a:prstGeom prst="rect">
            <a:avLst/>
          </a:prstGeom>
        </p:spPr>
      </p:pic>
      <p:cxnSp>
        <p:nvCxnSpPr>
          <p:cNvPr id="25" name="Straight Arrow Connector 24"/>
          <p:cNvCxnSpPr/>
          <p:nvPr/>
        </p:nvCxnSpPr>
        <p:spPr>
          <a:xfrm>
            <a:off x="2133600" y="2398931"/>
            <a:ext cx="1066800" cy="0"/>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28" name="TextBox 27"/>
          <p:cNvSpPr txBox="1"/>
          <p:nvPr/>
        </p:nvSpPr>
        <p:spPr>
          <a:xfrm>
            <a:off x="413207" y="2214265"/>
            <a:ext cx="1688548" cy="369332"/>
          </a:xfrm>
          <a:prstGeom prst="rect">
            <a:avLst/>
          </a:prstGeom>
          <a:noFill/>
        </p:spPr>
        <p:txBody>
          <a:bodyPr wrap="square" rtlCol="0">
            <a:spAutoFit/>
          </a:bodyPr>
          <a:lstStyle/>
          <a:p>
            <a:r>
              <a:rPr lang="en-US" dirty="0" smtClean="0"/>
              <a:t>High Side Input </a:t>
            </a:r>
            <a:endParaRPr lang="en-US" dirty="0"/>
          </a:p>
        </p:txBody>
      </p:sp>
      <p:sp>
        <p:nvSpPr>
          <p:cNvPr id="31" name="Oval 30"/>
          <p:cNvSpPr/>
          <p:nvPr/>
        </p:nvSpPr>
        <p:spPr>
          <a:xfrm>
            <a:off x="3217084" y="2294156"/>
            <a:ext cx="187786" cy="209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3784979" y="2678847"/>
            <a:ext cx="187786" cy="209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p:cNvCxnSpPr>
            <a:stCxn id="35" idx="1"/>
          </p:cNvCxnSpPr>
          <p:nvPr/>
        </p:nvCxnSpPr>
        <p:spPr>
          <a:xfrm flipH="1">
            <a:off x="3997786" y="2703731"/>
            <a:ext cx="1260014" cy="104778"/>
          </a:xfrm>
          <a:prstGeom prst="straightConnector1">
            <a:avLst/>
          </a:prstGeom>
          <a:ln w="44450">
            <a:tailEnd type="arrow"/>
          </a:ln>
        </p:spPr>
        <p:style>
          <a:lnRef idx="1">
            <a:schemeClr val="accent6"/>
          </a:lnRef>
          <a:fillRef idx="0">
            <a:schemeClr val="accent6"/>
          </a:fillRef>
          <a:effectRef idx="0">
            <a:schemeClr val="accent6"/>
          </a:effectRef>
          <a:fontRef idx="minor">
            <a:schemeClr val="tx1"/>
          </a:fontRef>
        </p:style>
      </p:cxnSp>
      <p:sp>
        <p:nvSpPr>
          <p:cNvPr id="35" name="TextBox 34"/>
          <p:cNvSpPr txBox="1"/>
          <p:nvPr/>
        </p:nvSpPr>
        <p:spPr>
          <a:xfrm>
            <a:off x="5257800" y="2519065"/>
            <a:ext cx="1752600" cy="369332"/>
          </a:xfrm>
          <a:prstGeom prst="rect">
            <a:avLst/>
          </a:prstGeom>
          <a:noFill/>
        </p:spPr>
        <p:txBody>
          <a:bodyPr wrap="square" rtlCol="0">
            <a:spAutoFit/>
          </a:bodyPr>
          <a:lstStyle/>
          <a:p>
            <a:r>
              <a:rPr lang="en-US" dirty="0" smtClean="0"/>
              <a:t>Low Side Output </a:t>
            </a:r>
            <a:endParaRPr lang="en-US" dirty="0"/>
          </a:p>
        </p:txBody>
      </p:sp>
      <p:sp>
        <p:nvSpPr>
          <p:cNvPr id="30" name="TextBox 29"/>
          <p:cNvSpPr txBox="1"/>
          <p:nvPr/>
        </p:nvSpPr>
        <p:spPr>
          <a:xfrm>
            <a:off x="152400" y="5647899"/>
            <a:ext cx="8839200" cy="1200329"/>
          </a:xfrm>
          <a:prstGeom prst="rect">
            <a:avLst/>
          </a:prstGeom>
          <a:noFill/>
        </p:spPr>
        <p:txBody>
          <a:bodyPr wrap="square" rtlCol="0">
            <a:spAutoFit/>
          </a:bodyPr>
          <a:lstStyle/>
          <a:p>
            <a:r>
              <a:rPr lang="en-US" dirty="0" smtClean="0"/>
              <a:t>The differential Relays check to see if the input current is EQUAL to the output current.</a:t>
            </a:r>
          </a:p>
          <a:p>
            <a:endParaRPr lang="en-US" dirty="0"/>
          </a:p>
          <a:p>
            <a:r>
              <a:rPr lang="en-US" dirty="0" smtClean="0"/>
              <a:t>If they are not equal then there is an internal fault inside the transformer bank. A fault before the high side CT’s or after the Low side CT’s will not be seen by the differential Relays. </a:t>
            </a:r>
            <a:endParaRPr lang="en-US" dirty="0"/>
          </a:p>
        </p:txBody>
      </p:sp>
    </p:spTree>
    <p:extLst>
      <p:ext uri="{BB962C8B-B14F-4D97-AF65-F5344CB8AC3E}">
        <p14:creationId xmlns:p14="http://schemas.microsoft.com/office/powerpoint/2010/main" val="8186817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Rectangle 1"/>
          <p:cNvSpPr/>
          <p:nvPr/>
        </p:nvSpPr>
        <p:spPr>
          <a:xfrm flipH="1">
            <a:off x="2273643" y="3173627"/>
            <a:ext cx="3886198" cy="3655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27438"/>
            <a:ext cx="962025" cy="21000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380" y="2277474"/>
            <a:ext cx="962025" cy="971550"/>
          </a:xfrm>
          <a:prstGeom prst="rect">
            <a:avLst/>
          </a:prstGeom>
        </p:spPr>
      </p:pic>
      <p:sp>
        <p:nvSpPr>
          <p:cNvPr id="3" name="Rectangle 2"/>
          <p:cNvSpPr/>
          <p:nvPr/>
        </p:nvSpPr>
        <p:spPr>
          <a:xfrm>
            <a:off x="5181600" y="3153032"/>
            <a:ext cx="228600" cy="13023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198368" y="3124200"/>
            <a:ext cx="152050" cy="1190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gnetic Disk 7"/>
          <p:cNvSpPr/>
          <p:nvPr/>
        </p:nvSpPr>
        <p:spPr>
          <a:xfrm>
            <a:off x="2907506" y="3243072"/>
            <a:ext cx="785812" cy="341392"/>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gnetic Disk 8"/>
          <p:cNvSpPr/>
          <p:nvPr/>
        </p:nvSpPr>
        <p:spPr>
          <a:xfrm>
            <a:off x="4888706" y="3243072"/>
            <a:ext cx="785812" cy="341392"/>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Bracket 10"/>
          <p:cNvSpPr/>
          <p:nvPr/>
        </p:nvSpPr>
        <p:spPr>
          <a:xfrm>
            <a:off x="4307358" y="4314568"/>
            <a:ext cx="874242" cy="91440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Bent-Up Arrow 11"/>
          <p:cNvSpPr/>
          <p:nvPr/>
        </p:nvSpPr>
        <p:spPr>
          <a:xfrm rot="10800000">
            <a:off x="5181598" y="1047054"/>
            <a:ext cx="3962401" cy="510513"/>
          </a:xfrm>
          <a:prstGeom prst="bentUpArrow">
            <a:avLst>
              <a:gd name="adj1" fmla="val 25000"/>
              <a:gd name="adj2" fmla="val 25000"/>
              <a:gd name="adj3"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Bent-Up Arrow 12"/>
          <p:cNvSpPr/>
          <p:nvPr/>
        </p:nvSpPr>
        <p:spPr>
          <a:xfrm>
            <a:off x="3198369" y="4455414"/>
            <a:ext cx="2254178" cy="1945386"/>
          </a:xfrm>
          <a:prstGeom prst="bentUpArrow">
            <a:avLst>
              <a:gd name="adj1" fmla="val 8649"/>
              <a:gd name="adj2" fmla="val 7850"/>
              <a:gd name="adj3"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2"/>
          <p:cNvSpPr/>
          <p:nvPr/>
        </p:nvSpPr>
        <p:spPr>
          <a:xfrm>
            <a:off x="3123409" y="4314568"/>
            <a:ext cx="356024" cy="1892808"/>
          </a:xfrm>
          <a:prstGeom prst="upArrow">
            <a:avLst>
              <a:gd name="adj1" fmla="val 50000"/>
              <a:gd name="adj2"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ent-Up Arrow 23"/>
          <p:cNvSpPr/>
          <p:nvPr/>
        </p:nvSpPr>
        <p:spPr>
          <a:xfrm rot="16200000">
            <a:off x="1217371" y="113532"/>
            <a:ext cx="1050036" cy="3277847"/>
          </a:xfrm>
          <a:prstGeom prst="bentUpArrow">
            <a:avLst>
              <a:gd name="adj1" fmla="val 14408"/>
              <a:gd name="adj2" fmla="val 4587"/>
              <a:gd name="adj3" fmla="val 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ghtning Bolt 24"/>
          <p:cNvSpPr/>
          <p:nvPr/>
        </p:nvSpPr>
        <p:spPr>
          <a:xfrm>
            <a:off x="3886200" y="5001397"/>
            <a:ext cx="914400" cy="914400"/>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ent-Up Arrow 25"/>
          <p:cNvSpPr/>
          <p:nvPr/>
        </p:nvSpPr>
        <p:spPr>
          <a:xfrm rot="10800000">
            <a:off x="5143498" y="1026578"/>
            <a:ext cx="4038600" cy="599320"/>
          </a:xfrm>
          <a:prstGeom prst="bentUpArrow">
            <a:avLst>
              <a:gd name="adj1" fmla="val 25000"/>
              <a:gd name="adj2" fmla="val 25000"/>
              <a:gd name="adj3" fmla="val 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ent-Up Arrow 27"/>
          <p:cNvSpPr/>
          <p:nvPr/>
        </p:nvSpPr>
        <p:spPr>
          <a:xfrm>
            <a:off x="4307358" y="4448608"/>
            <a:ext cx="1094301" cy="1945386"/>
          </a:xfrm>
          <a:prstGeom prst="bentUpArrow">
            <a:avLst>
              <a:gd name="adj1" fmla="val 16474"/>
              <a:gd name="adj2" fmla="val 7850"/>
              <a:gd name="adj3"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TextBox 13"/>
          <p:cNvSpPr txBox="1"/>
          <p:nvPr/>
        </p:nvSpPr>
        <p:spPr>
          <a:xfrm>
            <a:off x="2225790" y="6459836"/>
            <a:ext cx="1945158" cy="369332"/>
          </a:xfrm>
          <a:prstGeom prst="rect">
            <a:avLst/>
          </a:prstGeom>
          <a:noFill/>
        </p:spPr>
        <p:txBody>
          <a:bodyPr wrap="square" rtlCol="0">
            <a:spAutoFit/>
          </a:bodyPr>
          <a:lstStyle/>
          <a:p>
            <a:r>
              <a:rPr lang="en-US" dirty="0" smtClean="0"/>
              <a:t>Transformer Bank</a:t>
            </a:r>
            <a:endParaRPr lang="en-US" dirty="0"/>
          </a:p>
        </p:txBody>
      </p:sp>
      <p:cxnSp>
        <p:nvCxnSpPr>
          <p:cNvPr id="16" name="Straight Arrow Connector 15"/>
          <p:cNvCxnSpPr/>
          <p:nvPr/>
        </p:nvCxnSpPr>
        <p:spPr>
          <a:xfrm flipH="1">
            <a:off x="5762626" y="3327510"/>
            <a:ext cx="433386"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a:xfrm>
            <a:off x="2273644" y="3413768"/>
            <a:ext cx="633862"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6159841" y="3153032"/>
            <a:ext cx="1764959" cy="369332"/>
          </a:xfrm>
          <a:prstGeom prst="rect">
            <a:avLst/>
          </a:prstGeom>
          <a:noFill/>
        </p:spPr>
        <p:txBody>
          <a:bodyPr wrap="square" rtlCol="0">
            <a:spAutoFit/>
          </a:bodyPr>
          <a:lstStyle/>
          <a:p>
            <a:r>
              <a:rPr lang="en-US" dirty="0" smtClean="0"/>
              <a:t>High Side CT</a:t>
            </a:r>
            <a:endParaRPr lang="en-US" dirty="0"/>
          </a:p>
        </p:txBody>
      </p:sp>
      <p:sp>
        <p:nvSpPr>
          <p:cNvPr id="27" name="TextBox 26"/>
          <p:cNvSpPr txBox="1"/>
          <p:nvPr/>
        </p:nvSpPr>
        <p:spPr>
          <a:xfrm>
            <a:off x="463106" y="3229102"/>
            <a:ext cx="1764959" cy="369332"/>
          </a:xfrm>
          <a:prstGeom prst="rect">
            <a:avLst/>
          </a:prstGeom>
          <a:noFill/>
        </p:spPr>
        <p:txBody>
          <a:bodyPr wrap="square" rtlCol="0">
            <a:spAutoFit/>
          </a:bodyPr>
          <a:lstStyle/>
          <a:p>
            <a:pPr algn="r"/>
            <a:r>
              <a:rPr lang="en-US" dirty="0" smtClean="0"/>
              <a:t>Low Side CT</a:t>
            </a:r>
            <a:endParaRPr lang="en-US" dirty="0"/>
          </a:p>
        </p:txBody>
      </p:sp>
      <p:sp>
        <p:nvSpPr>
          <p:cNvPr id="29" name="TextBox 28"/>
          <p:cNvSpPr txBox="1"/>
          <p:nvPr/>
        </p:nvSpPr>
        <p:spPr>
          <a:xfrm>
            <a:off x="103465" y="2092808"/>
            <a:ext cx="2804041" cy="369332"/>
          </a:xfrm>
          <a:prstGeom prst="rect">
            <a:avLst/>
          </a:prstGeom>
          <a:noFill/>
        </p:spPr>
        <p:txBody>
          <a:bodyPr wrap="square" rtlCol="0">
            <a:spAutoFit/>
          </a:bodyPr>
          <a:lstStyle/>
          <a:p>
            <a:pPr algn="ctr"/>
            <a:r>
              <a:rPr lang="en-US" dirty="0" smtClean="0"/>
              <a:t>Current is proportional</a:t>
            </a:r>
            <a:endParaRPr lang="en-US" dirty="0"/>
          </a:p>
        </p:txBody>
      </p:sp>
      <p:sp>
        <p:nvSpPr>
          <p:cNvPr id="30" name="TextBox 29"/>
          <p:cNvSpPr txBox="1"/>
          <p:nvPr/>
        </p:nvSpPr>
        <p:spPr>
          <a:xfrm>
            <a:off x="5933965" y="2202563"/>
            <a:ext cx="2981435" cy="369332"/>
          </a:xfrm>
          <a:prstGeom prst="rect">
            <a:avLst/>
          </a:prstGeom>
          <a:noFill/>
        </p:spPr>
        <p:txBody>
          <a:bodyPr wrap="square" rtlCol="0">
            <a:spAutoFit/>
          </a:bodyPr>
          <a:lstStyle/>
          <a:p>
            <a:pPr algn="ctr"/>
            <a:r>
              <a:rPr lang="en-US" dirty="0" smtClean="0"/>
              <a:t>Input is equal to the output</a:t>
            </a:r>
            <a:endParaRPr lang="en-US" dirty="0"/>
          </a:p>
        </p:txBody>
      </p:sp>
      <p:sp>
        <p:nvSpPr>
          <p:cNvPr id="31" name="TextBox 30"/>
          <p:cNvSpPr txBox="1"/>
          <p:nvPr/>
        </p:nvSpPr>
        <p:spPr>
          <a:xfrm>
            <a:off x="6162565" y="4263942"/>
            <a:ext cx="2981435" cy="1477328"/>
          </a:xfrm>
          <a:prstGeom prst="rect">
            <a:avLst/>
          </a:prstGeom>
          <a:noFill/>
        </p:spPr>
        <p:txBody>
          <a:bodyPr wrap="square" rtlCol="0">
            <a:spAutoFit/>
          </a:bodyPr>
          <a:lstStyle/>
          <a:p>
            <a:pPr algn="ctr"/>
            <a:r>
              <a:rPr lang="en-US" dirty="0" smtClean="0"/>
              <a:t>An internal fault causes the incoming fault current to rise resulting in an imbalance between the high side ct and the low side ct. </a:t>
            </a:r>
            <a:endParaRPr lang="en-US" dirty="0"/>
          </a:p>
        </p:txBody>
      </p:sp>
      <p:sp>
        <p:nvSpPr>
          <p:cNvPr id="33" name="TextBox 32"/>
          <p:cNvSpPr txBox="1"/>
          <p:nvPr/>
        </p:nvSpPr>
        <p:spPr>
          <a:xfrm>
            <a:off x="5956573" y="1264115"/>
            <a:ext cx="2981435" cy="369332"/>
          </a:xfrm>
          <a:prstGeom prst="rect">
            <a:avLst/>
          </a:prstGeom>
          <a:noFill/>
        </p:spPr>
        <p:txBody>
          <a:bodyPr wrap="square" rtlCol="0">
            <a:spAutoFit/>
          </a:bodyPr>
          <a:lstStyle/>
          <a:p>
            <a:pPr algn="ctr"/>
            <a:r>
              <a:rPr lang="en-US" b="1" dirty="0" smtClean="0">
                <a:solidFill>
                  <a:srgbClr val="FF0000"/>
                </a:solidFill>
              </a:rPr>
              <a:t>Fault Current</a:t>
            </a:r>
            <a:endParaRPr lang="en-US" b="1" dirty="0">
              <a:solidFill>
                <a:srgbClr val="FF0000"/>
              </a:solidFill>
            </a:endParaRPr>
          </a:p>
        </p:txBody>
      </p:sp>
      <p:sp>
        <p:nvSpPr>
          <p:cNvPr id="34" name="TextBox 33"/>
          <p:cNvSpPr txBox="1"/>
          <p:nvPr/>
        </p:nvSpPr>
        <p:spPr>
          <a:xfrm>
            <a:off x="0" y="4314568"/>
            <a:ext cx="2273643" cy="923330"/>
          </a:xfrm>
          <a:prstGeom prst="rect">
            <a:avLst/>
          </a:prstGeom>
          <a:noFill/>
        </p:spPr>
        <p:txBody>
          <a:bodyPr wrap="square" rtlCol="0">
            <a:spAutoFit/>
          </a:bodyPr>
          <a:lstStyle/>
          <a:p>
            <a:pPr algn="ctr"/>
            <a:r>
              <a:rPr lang="en-US" dirty="0" smtClean="0"/>
              <a:t>This imbalance will cause the differential relay to trip</a:t>
            </a:r>
            <a:endParaRPr lang="en-US" dirty="0"/>
          </a:p>
        </p:txBody>
      </p:sp>
    </p:spTree>
    <p:extLst>
      <p:ext uri="{BB962C8B-B14F-4D97-AF65-F5344CB8AC3E}">
        <p14:creationId xmlns:p14="http://schemas.microsoft.com/office/powerpoint/2010/main" val="32476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right)">
                                      <p:cBhvr>
                                        <p:cTn id="49" dur="500"/>
                                        <p:tgtEl>
                                          <p:spTgt spid="33"/>
                                        </p:tgtEl>
                                      </p:cBhvr>
                                    </p:animEffect>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3" grpId="0" animBg="1"/>
      <p:bldP spid="24" grpId="0" animBg="1"/>
      <p:bldP spid="25" grpId="0" animBg="1"/>
      <p:bldP spid="26" grpId="0" animBg="1"/>
      <p:bldP spid="28" grpId="0" animBg="1"/>
      <p:bldP spid="29" grpId="0"/>
      <p:bldP spid="29" grpId="1"/>
      <p:bldP spid="30" grpId="0"/>
      <p:bldP spid="30" grpId="1"/>
      <p:bldP spid="31" grpId="0"/>
      <p:bldP spid="33" grpId="0"/>
      <p:bldP spid="3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8" name="TextBox 7"/>
          <p:cNvSpPr txBox="1"/>
          <p:nvPr/>
        </p:nvSpPr>
        <p:spPr>
          <a:xfrm>
            <a:off x="457200" y="1066800"/>
            <a:ext cx="7924800" cy="584775"/>
          </a:xfrm>
          <a:prstGeom prst="rect">
            <a:avLst/>
          </a:prstGeom>
          <a:noFill/>
        </p:spPr>
        <p:txBody>
          <a:bodyPr wrap="square" rtlCol="0">
            <a:spAutoFit/>
          </a:bodyPr>
          <a:lstStyle/>
          <a:p>
            <a:r>
              <a:rPr lang="en-US" sz="3200" b="1" dirty="0" smtClean="0"/>
              <a:t>Electromechanical: Distribution Over Current</a:t>
            </a:r>
            <a:endParaRPr lang="en-US" sz="3200" b="1" dirty="0"/>
          </a:p>
        </p:txBody>
      </p:sp>
      <p:sp>
        <p:nvSpPr>
          <p:cNvPr id="9" name="TextBox 8"/>
          <p:cNvSpPr txBox="1"/>
          <p:nvPr/>
        </p:nvSpPr>
        <p:spPr>
          <a:xfrm>
            <a:off x="457200" y="1688068"/>
            <a:ext cx="5943600" cy="646331"/>
          </a:xfrm>
          <a:prstGeom prst="rect">
            <a:avLst/>
          </a:prstGeom>
          <a:noFill/>
        </p:spPr>
        <p:txBody>
          <a:bodyPr wrap="square" rtlCol="0">
            <a:spAutoFit/>
          </a:bodyPr>
          <a:lstStyle/>
          <a:p>
            <a:r>
              <a:rPr lang="en-US" dirty="0" smtClean="0"/>
              <a:t>There are FOUR Electromechanical relays that protect from Over Current in a distribution breaker.  A, B, C, and 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55" y="2590800"/>
            <a:ext cx="2233856" cy="3100502"/>
          </a:xfrm>
          <a:prstGeom prst="rect">
            <a:avLst/>
          </a:prstGeom>
        </p:spPr>
      </p:pic>
      <p:cxnSp>
        <p:nvCxnSpPr>
          <p:cNvPr id="10" name="Straight Connector 9"/>
          <p:cNvCxnSpPr/>
          <p:nvPr/>
        </p:nvCxnSpPr>
        <p:spPr>
          <a:xfrm flipV="1">
            <a:off x="762000" y="2740351"/>
            <a:ext cx="2429301" cy="160305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762000" y="4343400"/>
            <a:ext cx="2429301" cy="1347902"/>
          </a:xfrm>
          <a:prstGeom prst="line">
            <a:avLst/>
          </a:prstGeom>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1301" y="2740351"/>
            <a:ext cx="3952799" cy="2964599"/>
          </a:xfrm>
          <a:prstGeom prst="rect">
            <a:avLst/>
          </a:prstGeom>
        </p:spPr>
      </p:pic>
      <p:sp>
        <p:nvSpPr>
          <p:cNvPr id="24" name="TextBox 23"/>
          <p:cNvSpPr txBox="1"/>
          <p:nvPr/>
        </p:nvSpPr>
        <p:spPr>
          <a:xfrm>
            <a:off x="425355" y="5704950"/>
            <a:ext cx="7499445" cy="369332"/>
          </a:xfrm>
          <a:prstGeom prst="rect">
            <a:avLst/>
          </a:prstGeom>
          <a:noFill/>
        </p:spPr>
        <p:txBody>
          <a:bodyPr wrap="square" rtlCol="0">
            <a:spAutoFit/>
          </a:bodyPr>
          <a:lstStyle/>
          <a:p>
            <a:r>
              <a:rPr lang="en-US" dirty="0" smtClean="0"/>
              <a:t>The Distribution Relays are located inside the Distribution Breaker.</a:t>
            </a:r>
            <a:endParaRPr lang="en-US" dirty="0"/>
          </a:p>
        </p:txBody>
      </p:sp>
    </p:spTree>
    <p:extLst>
      <p:ext uri="{BB962C8B-B14F-4D97-AF65-F5344CB8AC3E}">
        <p14:creationId xmlns:p14="http://schemas.microsoft.com/office/powerpoint/2010/main" val="277598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457200" y="1066800"/>
            <a:ext cx="7924800" cy="584775"/>
          </a:xfrm>
          <a:prstGeom prst="rect">
            <a:avLst/>
          </a:prstGeom>
          <a:noFill/>
        </p:spPr>
        <p:txBody>
          <a:bodyPr wrap="square" rtlCol="0">
            <a:spAutoFit/>
          </a:bodyPr>
          <a:lstStyle/>
          <a:p>
            <a:r>
              <a:rPr lang="en-US" sz="3200" b="1" dirty="0" smtClean="0"/>
              <a:t>Electromechanical: Distribution Over Current </a:t>
            </a:r>
            <a:endParaRPr lang="en-US" sz="32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145" t="-3800" r="23285" b="4753"/>
          <a:stretch/>
        </p:blipFill>
        <p:spPr>
          <a:xfrm>
            <a:off x="152400" y="2133600"/>
            <a:ext cx="3596640" cy="4561592"/>
          </a:xfrm>
          <a:prstGeom prst="rect">
            <a:avLst/>
          </a:prstGeom>
        </p:spPr>
      </p:pic>
      <p:sp>
        <p:nvSpPr>
          <p:cNvPr id="14" name="TextBox 13"/>
          <p:cNvSpPr txBox="1"/>
          <p:nvPr/>
        </p:nvSpPr>
        <p:spPr>
          <a:xfrm>
            <a:off x="457200" y="1688068"/>
            <a:ext cx="5943600" cy="646331"/>
          </a:xfrm>
          <a:prstGeom prst="rect">
            <a:avLst/>
          </a:prstGeom>
          <a:noFill/>
        </p:spPr>
        <p:txBody>
          <a:bodyPr wrap="square" rtlCol="0">
            <a:spAutoFit/>
          </a:bodyPr>
          <a:lstStyle/>
          <a:p>
            <a:r>
              <a:rPr lang="en-US" dirty="0" smtClean="0"/>
              <a:t>There are FOUR Electromechanical relays that protect from Over Current in a distribution breaker.  A, B, C, and G.</a:t>
            </a:r>
            <a:endParaRPr lang="en-US" dirty="0"/>
          </a:p>
        </p:txBody>
      </p:sp>
      <p:cxnSp>
        <p:nvCxnSpPr>
          <p:cNvPr id="15" name="Straight Arrow Connector 14"/>
          <p:cNvCxnSpPr>
            <a:stCxn id="18" idx="1"/>
          </p:cNvCxnSpPr>
          <p:nvPr/>
        </p:nvCxnSpPr>
        <p:spPr>
          <a:xfrm flipH="1">
            <a:off x="1524000" y="6491968"/>
            <a:ext cx="2779156" cy="0"/>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1"/>
          </p:cNvCxnSpPr>
          <p:nvPr/>
        </p:nvCxnSpPr>
        <p:spPr>
          <a:xfrm flipH="1" flipV="1">
            <a:off x="3429000" y="6324600"/>
            <a:ext cx="874156" cy="167368"/>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8" idx="1"/>
          </p:cNvCxnSpPr>
          <p:nvPr/>
        </p:nvCxnSpPr>
        <p:spPr>
          <a:xfrm flipH="1" flipV="1">
            <a:off x="2438400" y="6408284"/>
            <a:ext cx="1864756" cy="83684"/>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03156" y="6168802"/>
            <a:ext cx="4459844" cy="646331"/>
          </a:xfrm>
          <a:prstGeom prst="rect">
            <a:avLst/>
          </a:prstGeom>
          <a:noFill/>
        </p:spPr>
        <p:txBody>
          <a:bodyPr wrap="square" rtlCol="0">
            <a:spAutoFit/>
          </a:bodyPr>
          <a:lstStyle/>
          <a:p>
            <a:r>
              <a:rPr lang="en-US" dirty="0" smtClean="0"/>
              <a:t>Distribution Over Current Relay A, B, and C.</a:t>
            </a:r>
          </a:p>
          <a:p>
            <a:r>
              <a:rPr lang="en-US" dirty="0" smtClean="0"/>
              <a:t>(1, 2, 3, 4)</a:t>
            </a:r>
            <a:endParaRPr lang="en-US" dirty="0"/>
          </a:p>
        </p:txBody>
      </p:sp>
      <p:cxnSp>
        <p:nvCxnSpPr>
          <p:cNvPr id="32" name="Straight Arrow Connector 31"/>
          <p:cNvCxnSpPr/>
          <p:nvPr/>
        </p:nvCxnSpPr>
        <p:spPr>
          <a:xfrm flipH="1">
            <a:off x="2438400" y="2803444"/>
            <a:ext cx="1788560" cy="110521"/>
          </a:xfrm>
          <a:prstGeom prst="straightConnector1">
            <a:avLst/>
          </a:prstGeom>
          <a:ln w="22225"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303158" y="2590800"/>
            <a:ext cx="4993241" cy="369332"/>
          </a:xfrm>
          <a:prstGeom prst="rect">
            <a:avLst/>
          </a:prstGeom>
          <a:noFill/>
        </p:spPr>
        <p:txBody>
          <a:bodyPr wrap="square" rtlCol="0">
            <a:spAutoFit/>
          </a:bodyPr>
          <a:lstStyle/>
          <a:p>
            <a:r>
              <a:rPr lang="en-US" dirty="0" smtClean="0"/>
              <a:t>Ground Relay </a:t>
            </a:r>
            <a:r>
              <a:rPr lang="en-US" b="1" dirty="0" smtClean="0">
                <a:solidFill>
                  <a:srgbClr val="FF0000"/>
                </a:solidFill>
              </a:rPr>
              <a:t>(HAS BOTH ‘I’ AND ‘T’ TARGETS</a:t>
            </a:r>
            <a:r>
              <a:rPr lang="en-US" dirty="0" smtClean="0"/>
              <a:t> </a:t>
            </a:r>
            <a:endParaRPr lang="en-US" dirty="0"/>
          </a:p>
        </p:txBody>
      </p:sp>
      <p:sp>
        <p:nvSpPr>
          <p:cNvPr id="50" name="TextBox 49"/>
          <p:cNvSpPr txBox="1"/>
          <p:nvPr/>
        </p:nvSpPr>
        <p:spPr>
          <a:xfrm>
            <a:off x="4465265" y="3398733"/>
            <a:ext cx="3688135" cy="2585323"/>
          </a:xfrm>
          <a:prstGeom prst="rect">
            <a:avLst/>
          </a:prstGeom>
          <a:noFill/>
        </p:spPr>
        <p:txBody>
          <a:bodyPr wrap="square" rtlCol="0">
            <a:spAutoFit/>
          </a:bodyPr>
          <a:lstStyle/>
          <a:p>
            <a:r>
              <a:rPr lang="en-US" dirty="0" smtClean="0"/>
              <a:t>The 3 Over </a:t>
            </a:r>
            <a:r>
              <a:rPr lang="en-US" dirty="0"/>
              <a:t>C</a:t>
            </a:r>
            <a:r>
              <a:rPr lang="en-US" dirty="0" smtClean="0"/>
              <a:t>urrent </a:t>
            </a:r>
            <a:r>
              <a:rPr lang="en-US" dirty="0"/>
              <a:t>R</a:t>
            </a:r>
            <a:r>
              <a:rPr lang="en-US" dirty="0" smtClean="0"/>
              <a:t>elays in the breaker protect the system from the CT’s in the breaker to the end of the line or normal open point. </a:t>
            </a:r>
          </a:p>
          <a:p>
            <a:endParaRPr lang="en-US" dirty="0"/>
          </a:p>
          <a:p>
            <a:r>
              <a:rPr lang="en-US" dirty="0" smtClean="0"/>
              <a:t>The GND Over Current relay protects the ground circuit from the CT on the ground bushing to the end of the line or normal open point.</a:t>
            </a:r>
            <a:endParaRPr lang="en-US" dirty="0"/>
          </a:p>
        </p:txBody>
      </p:sp>
    </p:spTree>
    <p:extLst>
      <p:ext uri="{BB962C8B-B14F-4D97-AF65-F5344CB8AC3E}">
        <p14:creationId xmlns:p14="http://schemas.microsoft.com/office/powerpoint/2010/main" val="368067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457200" y="1066800"/>
            <a:ext cx="7924800" cy="584775"/>
          </a:xfrm>
          <a:prstGeom prst="rect">
            <a:avLst/>
          </a:prstGeom>
          <a:noFill/>
        </p:spPr>
        <p:txBody>
          <a:bodyPr wrap="square" rtlCol="0">
            <a:spAutoFit/>
          </a:bodyPr>
          <a:lstStyle/>
          <a:p>
            <a:r>
              <a:rPr lang="en-US" sz="3200" b="1" dirty="0" smtClean="0"/>
              <a:t>Electromechanical: Distribution Over Current </a:t>
            </a:r>
            <a:endParaRPr lang="en-US" sz="32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145" t="-3800" r="23285" b="4753"/>
          <a:stretch/>
        </p:blipFill>
        <p:spPr>
          <a:xfrm>
            <a:off x="152400" y="2133600"/>
            <a:ext cx="3596640" cy="4561592"/>
          </a:xfrm>
          <a:prstGeom prst="rect">
            <a:avLst/>
          </a:prstGeom>
        </p:spPr>
      </p:pic>
      <p:sp>
        <p:nvSpPr>
          <p:cNvPr id="14" name="TextBox 13"/>
          <p:cNvSpPr txBox="1"/>
          <p:nvPr/>
        </p:nvSpPr>
        <p:spPr>
          <a:xfrm>
            <a:off x="457200" y="1688068"/>
            <a:ext cx="6705600" cy="646331"/>
          </a:xfrm>
          <a:prstGeom prst="rect">
            <a:avLst/>
          </a:prstGeom>
          <a:noFill/>
        </p:spPr>
        <p:txBody>
          <a:bodyPr wrap="square" rtlCol="0">
            <a:spAutoFit/>
          </a:bodyPr>
          <a:lstStyle/>
          <a:p>
            <a:r>
              <a:rPr lang="en-US" dirty="0" smtClean="0"/>
              <a:t>There are FOUR Electromechanical relays that protect from Over Current in a distribution breaker.  A, B, C, and G. (1, 2, 3, 4)</a:t>
            </a:r>
            <a:endParaRPr lang="en-US" dirty="0"/>
          </a:p>
        </p:txBody>
      </p:sp>
      <p:sp>
        <p:nvSpPr>
          <p:cNvPr id="33" name="TextBox 32"/>
          <p:cNvSpPr txBox="1"/>
          <p:nvPr/>
        </p:nvSpPr>
        <p:spPr>
          <a:xfrm>
            <a:off x="4171231" y="4091230"/>
            <a:ext cx="4993241" cy="646331"/>
          </a:xfrm>
          <a:prstGeom prst="rect">
            <a:avLst/>
          </a:prstGeom>
          <a:noFill/>
        </p:spPr>
        <p:txBody>
          <a:bodyPr wrap="square" rtlCol="0">
            <a:spAutoFit/>
          </a:bodyPr>
          <a:lstStyle/>
          <a:p>
            <a:r>
              <a:rPr lang="en-US" dirty="0" smtClean="0"/>
              <a:t>Each of the Electromechanical Relays in a distribution breaker have both ‘I’ and ‘T’ targets.</a:t>
            </a:r>
            <a:endParaRPr lang="en-US" dirty="0"/>
          </a:p>
        </p:txBody>
      </p:sp>
      <p:cxnSp>
        <p:nvCxnSpPr>
          <p:cNvPr id="12" name="Straight Arrow Connector 11"/>
          <p:cNvCxnSpPr/>
          <p:nvPr/>
        </p:nvCxnSpPr>
        <p:spPr>
          <a:xfrm flipV="1">
            <a:off x="838200" y="6324600"/>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a:xfrm flipV="1">
            <a:off x="1295400" y="6340436"/>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3" name="Straight Arrow Connector 22"/>
          <p:cNvCxnSpPr/>
          <p:nvPr/>
        </p:nvCxnSpPr>
        <p:spPr>
          <a:xfrm flipV="1">
            <a:off x="1828800" y="6324600"/>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a:xfrm flipV="1">
            <a:off x="2217761" y="6313141"/>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p:nvPr/>
        </p:nvCxnSpPr>
        <p:spPr>
          <a:xfrm flipV="1">
            <a:off x="2743200" y="6342625"/>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a:xfrm flipV="1">
            <a:off x="3190515" y="6367732"/>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p:nvPr/>
        </p:nvCxnSpPr>
        <p:spPr>
          <a:xfrm flipV="1">
            <a:off x="1752600" y="3124200"/>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8" name="Straight Arrow Connector 27"/>
          <p:cNvCxnSpPr/>
          <p:nvPr/>
        </p:nvCxnSpPr>
        <p:spPr>
          <a:xfrm flipV="1">
            <a:off x="2217761" y="3124200"/>
            <a:ext cx="0" cy="3705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55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102246" y="2169015"/>
            <a:ext cx="4919028" cy="830997"/>
          </a:xfrm>
          <a:prstGeom prst="rect">
            <a:avLst/>
          </a:prstGeom>
          <a:noFill/>
        </p:spPr>
        <p:txBody>
          <a:bodyPr wrap="square" rtlCol="0">
            <a:spAutoFit/>
          </a:bodyPr>
          <a:lstStyle/>
          <a:p>
            <a:pPr algn="ctr"/>
            <a:r>
              <a:rPr lang="en-US" sz="2400" dirty="0" smtClean="0"/>
              <a:t>Which switch disables the trip </a:t>
            </a:r>
          </a:p>
          <a:p>
            <a:pPr algn="ctr"/>
            <a:r>
              <a:rPr lang="en-US" sz="2400" dirty="0" smtClean="0"/>
              <a:t>circuit of the ground relay</a:t>
            </a:r>
            <a:r>
              <a:rPr lang="en-US" sz="2400" dirty="0"/>
              <a:t>?</a:t>
            </a:r>
            <a:r>
              <a:rPr lang="en-US" sz="2400" dirty="0" smtClean="0"/>
              <a:t> </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087" y="1485083"/>
            <a:ext cx="3917730" cy="5245177"/>
          </a:xfrm>
          <a:prstGeom prst="rect">
            <a:avLst/>
          </a:prstGeom>
        </p:spPr>
      </p:pic>
      <p:sp>
        <p:nvSpPr>
          <p:cNvPr id="7" name="TextBox 6"/>
          <p:cNvSpPr txBox="1"/>
          <p:nvPr/>
        </p:nvSpPr>
        <p:spPr>
          <a:xfrm>
            <a:off x="7293393" y="3168373"/>
            <a:ext cx="667170" cy="246221"/>
          </a:xfrm>
          <a:prstGeom prst="rect">
            <a:avLst/>
          </a:prstGeom>
          <a:noFill/>
        </p:spPr>
        <p:txBody>
          <a:bodyPr wrap="none" rtlCol="0">
            <a:spAutoFit/>
          </a:bodyPr>
          <a:lstStyle/>
          <a:p>
            <a:r>
              <a:rPr lang="en-US" sz="1000" dirty="0" smtClean="0"/>
              <a:t> G Switch</a:t>
            </a:r>
            <a:endParaRPr lang="en-US" sz="1000" dirty="0"/>
          </a:p>
        </p:txBody>
      </p:sp>
      <p:sp>
        <p:nvSpPr>
          <p:cNvPr id="9" name="TextBox 8"/>
          <p:cNvSpPr txBox="1"/>
          <p:nvPr/>
        </p:nvSpPr>
        <p:spPr>
          <a:xfrm>
            <a:off x="6180951" y="4552352"/>
            <a:ext cx="627095" cy="246221"/>
          </a:xfrm>
          <a:prstGeom prst="rect">
            <a:avLst/>
          </a:prstGeom>
          <a:noFill/>
        </p:spPr>
        <p:txBody>
          <a:bodyPr wrap="none" rtlCol="0">
            <a:spAutoFit/>
          </a:bodyPr>
          <a:lstStyle/>
          <a:p>
            <a:r>
              <a:rPr lang="en-US" sz="1000" dirty="0"/>
              <a:t>R</a:t>
            </a:r>
            <a:r>
              <a:rPr lang="en-US" sz="1000" dirty="0" smtClean="0"/>
              <a:t> </a:t>
            </a:r>
            <a:r>
              <a:rPr lang="en-US" sz="1000" dirty="0"/>
              <a:t>Switch</a:t>
            </a:r>
          </a:p>
        </p:txBody>
      </p:sp>
      <p:sp>
        <p:nvSpPr>
          <p:cNvPr id="10" name="TextBox 9"/>
          <p:cNvSpPr txBox="1"/>
          <p:nvPr/>
        </p:nvSpPr>
        <p:spPr>
          <a:xfrm>
            <a:off x="5112447" y="1518324"/>
            <a:ext cx="1013419" cy="246221"/>
          </a:xfrm>
          <a:prstGeom prst="rect">
            <a:avLst/>
          </a:prstGeom>
          <a:noFill/>
        </p:spPr>
        <p:txBody>
          <a:bodyPr wrap="none" rtlCol="0">
            <a:spAutoFit/>
          </a:bodyPr>
          <a:lstStyle/>
          <a:p>
            <a:r>
              <a:rPr lang="en-US" sz="1000" dirty="0" smtClean="0"/>
              <a:t>Reclosing  Relay</a:t>
            </a:r>
            <a:endParaRPr lang="en-US" sz="1000" dirty="0">
              <a:solidFill>
                <a:schemeClr val="bg1"/>
              </a:solidFill>
            </a:endParaRPr>
          </a:p>
        </p:txBody>
      </p:sp>
      <p:sp>
        <p:nvSpPr>
          <p:cNvPr id="11" name="TextBox 10"/>
          <p:cNvSpPr txBox="1"/>
          <p:nvPr/>
        </p:nvSpPr>
        <p:spPr>
          <a:xfrm>
            <a:off x="7299778" y="1735104"/>
            <a:ext cx="946093" cy="246221"/>
          </a:xfrm>
          <a:prstGeom prst="rect">
            <a:avLst/>
          </a:prstGeom>
          <a:noFill/>
        </p:spPr>
        <p:txBody>
          <a:bodyPr wrap="none" rtlCol="0">
            <a:spAutoFit/>
          </a:bodyPr>
          <a:lstStyle/>
          <a:p>
            <a:r>
              <a:rPr lang="en-US" sz="1000" dirty="0" smtClean="0"/>
              <a:t>  Ground Relay</a:t>
            </a:r>
            <a:endParaRPr lang="en-US" sz="1000" dirty="0"/>
          </a:p>
        </p:txBody>
      </p:sp>
      <p:sp>
        <p:nvSpPr>
          <p:cNvPr id="12" name="TextBox 11"/>
          <p:cNvSpPr txBox="1"/>
          <p:nvPr/>
        </p:nvSpPr>
        <p:spPr>
          <a:xfrm>
            <a:off x="5667481" y="3183761"/>
            <a:ext cx="340158" cy="461665"/>
          </a:xfrm>
          <a:prstGeom prst="rect">
            <a:avLst/>
          </a:prstGeom>
          <a:noFill/>
        </p:spPr>
        <p:txBody>
          <a:bodyPr wrap="none" rtlCol="0">
            <a:spAutoFit/>
          </a:bodyPr>
          <a:lstStyle/>
          <a:p>
            <a:r>
              <a:rPr lang="en-US" sz="2400" dirty="0" smtClean="0">
                <a:solidFill>
                  <a:schemeClr val="bg1"/>
                </a:solidFill>
              </a:rPr>
              <a:t>1</a:t>
            </a:r>
            <a:endParaRPr lang="en-US" sz="2400" dirty="0">
              <a:solidFill>
                <a:schemeClr val="bg1"/>
              </a:solidFill>
            </a:endParaRPr>
          </a:p>
        </p:txBody>
      </p:sp>
      <p:sp>
        <p:nvSpPr>
          <p:cNvPr id="13" name="TextBox 12"/>
          <p:cNvSpPr txBox="1"/>
          <p:nvPr/>
        </p:nvSpPr>
        <p:spPr>
          <a:xfrm>
            <a:off x="6713131" y="2353682"/>
            <a:ext cx="340158" cy="461665"/>
          </a:xfrm>
          <a:prstGeom prst="rect">
            <a:avLst/>
          </a:prstGeom>
          <a:noFill/>
        </p:spPr>
        <p:txBody>
          <a:bodyPr wrap="none" rtlCol="0">
            <a:spAutoFit/>
          </a:bodyPr>
          <a:lstStyle/>
          <a:p>
            <a:r>
              <a:rPr lang="en-US" sz="2400" dirty="0" smtClean="0">
                <a:solidFill>
                  <a:schemeClr val="bg1"/>
                </a:solidFill>
              </a:rPr>
              <a:t>2</a:t>
            </a:r>
            <a:endParaRPr lang="en-US" sz="2400" dirty="0">
              <a:solidFill>
                <a:schemeClr val="bg1"/>
              </a:solidFill>
            </a:endParaRPr>
          </a:p>
        </p:txBody>
      </p:sp>
      <p:sp>
        <p:nvSpPr>
          <p:cNvPr id="14" name="TextBox 13"/>
          <p:cNvSpPr txBox="1"/>
          <p:nvPr/>
        </p:nvSpPr>
        <p:spPr>
          <a:xfrm>
            <a:off x="6494498" y="3067182"/>
            <a:ext cx="340158" cy="461665"/>
          </a:xfrm>
          <a:prstGeom prst="rect">
            <a:avLst/>
          </a:prstGeom>
          <a:noFill/>
        </p:spPr>
        <p:txBody>
          <a:bodyPr wrap="none" rtlCol="0">
            <a:spAutoFit/>
          </a:bodyPr>
          <a:lstStyle/>
          <a:p>
            <a:r>
              <a:rPr lang="en-US" sz="2400" dirty="0" smtClean="0">
                <a:solidFill>
                  <a:schemeClr val="bg1"/>
                </a:solidFill>
              </a:rPr>
              <a:t>3</a:t>
            </a:r>
            <a:endParaRPr lang="en-US" sz="2400" dirty="0">
              <a:solidFill>
                <a:schemeClr val="bg1"/>
              </a:solidFill>
            </a:endParaRPr>
          </a:p>
        </p:txBody>
      </p:sp>
      <p:sp>
        <p:nvSpPr>
          <p:cNvPr id="15" name="TextBox 14"/>
          <p:cNvSpPr txBox="1"/>
          <p:nvPr/>
        </p:nvSpPr>
        <p:spPr>
          <a:xfrm>
            <a:off x="5327323" y="4383361"/>
            <a:ext cx="340158" cy="461665"/>
          </a:xfrm>
          <a:prstGeom prst="rect">
            <a:avLst/>
          </a:prstGeom>
          <a:noFill/>
        </p:spPr>
        <p:txBody>
          <a:bodyPr wrap="none" rtlCol="0">
            <a:spAutoFit/>
          </a:bodyPr>
          <a:lstStyle/>
          <a:p>
            <a:r>
              <a:rPr lang="en-US" sz="2400" dirty="0" smtClean="0">
                <a:solidFill>
                  <a:schemeClr val="bg1"/>
                </a:solidFill>
              </a:rPr>
              <a:t>4</a:t>
            </a:r>
            <a:endParaRPr lang="en-US" sz="2400" dirty="0">
              <a:solidFill>
                <a:schemeClr val="bg1"/>
              </a:solidFill>
            </a:endParaRPr>
          </a:p>
        </p:txBody>
      </p:sp>
      <p:sp>
        <p:nvSpPr>
          <p:cNvPr id="17" name="TextBox 16"/>
          <p:cNvSpPr txBox="1"/>
          <p:nvPr/>
        </p:nvSpPr>
        <p:spPr>
          <a:xfrm>
            <a:off x="153024" y="3193860"/>
            <a:ext cx="4817472" cy="461665"/>
          </a:xfrm>
          <a:prstGeom prst="rect">
            <a:avLst/>
          </a:prstGeom>
          <a:noFill/>
        </p:spPr>
        <p:txBody>
          <a:bodyPr wrap="square" rtlCol="0">
            <a:spAutoFit/>
          </a:bodyPr>
          <a:lstStyle/>
          <a:p>
            <a:pPr algn="ctr"/>
            <a:r>
              <a:rPr lang="en-US" sz="2400" dirty="0" smtClean="0"/>
              <a:t>Reclosing  Relay</a:t>
            </a:r>
            <a:endParaRPr lang="en-US" sz="2400" dirty="0"/>
          </a:p>
        </p:txBody>
      </p:sp>
      <p:sp>
        <p:nvSpPr>
          <p:cNvPr id="18" name="TextBox 17"/>
          <p:cNvSpPr txBox="1"/>
          <p:nvPr/>
        </p:nvSpPr>
        <p:spPr>
          <a:xfrm>
            <a:off x="153024" y="3765767"/>
            <a:ext cx="4817473" cy="461665"/>
          </a:xfrm>
          <a:prstGeom prst="rect">
            <a:avLst/>
          </a:prstGeom>
          <a:noFill/>
        </p:spPr>
        <p:txBody>
          <a:bodyPr wrap="square" rtlCol="0">
            <a:spAutoFit/>
          </a:bodyPr>
          <a:lstStyle/>
          <a:p>
            <a:pPr algn="ctr"/>
            <a:r>
              <a:rPr lang="en-US" sz="2400" dirty="0" smtClean="0"/>
              <a:t>Ground Relay</a:t>
            </a:r>
            <a:endParaRPr lang="en-US" sz="2400" dirty="0"/>
          </a:p>
        </p:txBody>
      </p:sp>
      <p:sp>
        <p:nvSpPr>
          <p:cNvPr id="19" name="TextBox 18"/>
          <p:cNvSpPr txBox="1"/>
          <p:nvPr/>
        </p:nvSpPr>
        <p:spPr>
          <a:xfrm>
            <a:off x="153025" y="4353267"/>
            <a:ext cx="4817471" cy="461665"/>
          </a:xfrm>
          <a:prstGeom prst="rect">
            <a:avLst/>
          </a:prstGeom>
          <a:noFill/>
        </p:spPr>
        <p:txBody>
          <a:bodyPr wrap="square" rtlCol="0">
            <a:spAutoFit/>
          </a:bodyPr>
          <a:lstStyle/>
          <a:p>
            <a:pPr algn="ctr"/>
            <a:r>
              <a:rPr lang="en-US" sz="2400" dirty="0" smtClean="0"/>
              <a:t>G Switch</a:t>
            </a:r>
            <a:endParaRPr lang="en-US" sz="2400" dirty="0"/>
          </a:p>
        </p:txBody>
      </p:sp>
      <p:sp>
        <p:nvSpPr>
          <p:cNvPr id="20" name="TextBox 19"/>
          <p:cNvSpPr txBox="1"/>
          <p:nvPr/>
        </p:nvSpPr>
        <p:spPr>
          <a:xfrm>
            <a:off x="153024" y="4947965"/>
            <a:ext cx="4817472" cy="461665"/>
          </a:xfrm>
          <a:prstGeom prst="rect">
            <a:avLst/>
          </a:prstGeom>
          <a:noFill/>
        </p:spPr>
        <p:txBody>
          <a:bodyPr wrap="square" rtlCol="0">
            <a:spAutoFit/>
          </a:bodyPr>
          <a:lstStyle/>
          <a:p>
            <a:pPr algn="ctr"/>
            <a:r>
              <a:rPr lang="en-US" sz="2400" dirty="0" smtClean="0"/>
              <a:t>R Switch</a:t>
            </a:r>
            <a:endParaRPr lang="en-US" sz="2400" dirty="0"/>
          </a:p>
        </p:txBody>
      </p:sp>
      <p:sp>
        <p:nvSpPr>
          <p:cNvPr id="21" name="TextBox 20"/>
          <p:cNvSpPr txBox="1"/>
          <p:nvPr/>
        </p:nvSpPr>
        <p:spPr>
          <a:xfrm>
            <a:off x="190812" y="2691317"/>
            <a:ext cx="4741897" cy="1200329"/>
          </a:xfrm>
          <a:prstGeom prst="rect">
            <a:avLst/>
          </a:prstGeom>
          <a:noFill/>
        </p:spPr>
        <p:txBody>
          <a:bodyPr wrap="square" rtlCol="0">
            <a:spAutoFit/>
          </a:bodyPr>
          <a:lstStyle/>
          <a:p>
            <a:r>
              <a:rPr lang="en-US" sz="2400" dirty="0" smtClean="0"/>
              <a:t>Name the components listed on this </a:t>
            </a:r>
          </a:p>
          <a:p>
            <a:r>
              <a:rPr lang="en-US" sz="2400" dirty="0"/>
              <a:t>d</a:t>
            </a:r>
            <a:r>
              <a:rPr lang="en-US" sz="2400" dirty="0" smtClean="0"/>
              <a:t>iagram of the inside of a breaker cabinet door.</a:t>
            </a:r>
            <a:endParaRPr lang="en-US" sz="2400" dirty="0"/>
          </a:p>
        </p:txBody>
      </p:sp>
      <p:sp>
        <p:nvSpPr>
          <p:cNvPr id="22" name="TextBox 21"/>
          <p:cNvSpPr txBox="1"/>
          <p:nvPr/>
        </p:nvSpPr>
        <p:spPr>
          <a:xfrm>
            <a:off x="192648" y="2169014"/>
            <a:ext cx="4738224" cy="830997"/>
          </a:xfrm>
          <a:prstGeom prst="rect">
            <a:avLst/>
          </a:prstGeom>
          <a:noFill/>
        </p:spPr>
        <p:txBody>
          <a:bodyPr wrap="square" rtlCol="0">
            <a:spAutoFit/>
          </a:bodyPr>
          <a:lstStyle/>
          <a:p>
            <a:pPr algn="ctr"/>
            <a:r>
              <a:rPr lang="en-US" sz="2400" dirty="0" smtClean="0"/>
              <a:t>Which switch disables the trip </a:t>
            </a:r>
          </a:p>
          <a:p>
            <a:pPr algn="ctr"/>
            <a:r>
              <a:rPr lang="en-US" sz="2400" dirty="0" smtClean="0"/>
              <a:t>circuit of the reclosing relay?  </a:t>
            </a:r>
            <a:endParaRPr lang="en-US" sz="2400" dirty="0"/>
          </a:p>
        </p:txBody>
      </p:sp>
      <p:sp>
        <p:nvSpPr>
          <p:cNvPr id="23" name="TextBox 22"/>
          <p:cNvSpPr txBox="1"/>
          <p:nvPr/>
        </p:nvSpPr>
        <p:spPr>
          <a:xfrm>
            <a:off x="154861" y="3811933"/>
            <a:ext cx="4813798" cy="461665"/>
          </a:xfrm>
          <a:prstGeom prst="rect">
            <a:avLst/>
          </a:prstGeom>
          <a:noFill/>
        </p:spPr>
        <p:txBody>
          <a:bodyPr wrap="square" rtlCol="0">
            <a:spAutoFit/>
          </a:bodyPr>
          <a:lstStyle/>
          <a:p>
            <a:pPr algn="ctr"/>
            <a:r>
              <a:rPr lang="en-US" sz="2400" dirty="0" smtClean="0"/>
              <a:t>R Switch</a:t>
            </a:r>
            <a:endParaRPr lang="en-US" sz="2400" dirty="0"/>
          </a:p>
        </p:txBody>
      </p:sp>
    </p:spTree>
    <p:extLst>
      <p:ext uri="{BB962C8B-B14F-4D97-AF65-F5344CB8AC3E}">
        <p14:creationId xmlns:p14="http://schemas.microsoft.com/office/powerpoint/2010/main" val="40563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xit" presetSubtype="0" fill="hold" grpId="0" nodeType="after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par>
                          <p:cTn id="58" fill="hold">
                            <p:stCondLst>
                              <p:cond delay="500"/>
                            </p:stCondLst>
                            <p:childTnLst>
                              <p:par>
                                <p:cTn id="59" presetID="64" presetClass="path" presetSubtype="0" accel="50000" decel="50000" fill="hold" grpId="1" nodeType="afterEffect">
                                  <p:stCondLst>
                                    <p:cond delay="0"/>
                                  </p:stCondLst>
                                  <p:childTnLst>
                                    <p:animMotion origin="layout" path="M 0 -4.02498E-6 L 0 -0.07772 " pathEditMode="relative" rAng="0" ptsTypes="AA">
                                      <p:cBhvr>
                                        <p:cTn id="60" dur="2000" fill="hold"/>
                                        <p:tgtEl>
                                          <p:spTgt spid="19"/>
                                        </p:tgtEl>
                                        <p:attrNameLst>
                                          <p:attrName>ppt_x</p:attrName>
                                          <p:attrName>ppt_y</p:attrName>
                                        </p:attrNameLst>
                                      </p:cBhvr>
                                      <p:rCtr x="0" y="-3886"/>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2" nodeType="click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par>
                          <p:cTn id="66" fill="hold">
                            <p:stCondLst>
                              <p:cond delay="500"/>
                            </p:stCondLst>
                            <p:childTnLst>
                              <p:par>
                                <p:cTn id="67" presetID="45" presetClass="entr" presetSubtype="0"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2000"/>
                                        <p:tgtEl>
                                          <p:spTgt spid="22"/>
                                        </p:tgtEl>
                                      </p:cBhvr>
                                    </p:animEffect>
                                    <p:anim calcmode="lin" valueType="num">
                                      <p:cBhvr>
                                        <p:cTn id="70" dur="2000" fill="hold"/>
                                        <p:tgtEl>
                                          <p:spTgt spid="22"/>
                                        </p:tgtEl>
                                        <p:attrNameLst>
                                          <p:attrName>ppt_w</p:attrName>
                                        </p:attrNameLst>
                                      </p:cBhvr>
                                      <p:tavLst>
                                        <p:tav tm="0" fmla="#ppt_w*sin(2.5*pi*$)">
                                          <p:val>
                                            <p:fltVal val="0"/>
                                          </p:val>
                                        </p:tav>
                                        <p:tav tm="100000">
                                          <p:val>
                                            <p:fltVal val="1"/>
                                          </p:val>
                                        </p:tav>
                                      </p:tavLst>
                                    </p:anim>
                                    <p:anim calcmode="lin" valueType="num">
                                      <p:cBhvr>
                                        <p:cTn id="71" dur="2000" fill="hold"/>
                                        <p:tgtEl>
                                          <p:spTgt spid="22"/>
                                        </p:tgtEl>
                                        <p:attrNameLst>
                                          <p:attrName>ppt_h</p:attrName>
                                        </p:attrNameLst>
                                      </p:cBhvr>
                                      <p:tavLst>
                                        <p:tav tm="0">
                                          <p:val>
                                            <p:strVal val="#ppt_h"/>
                                          </p:val>
                                        </p:tav>
                                        <p:tav tm="100000">
                                          <p:val>
                                            <p:strVal val="#ppt_h"/>
                                          </p:val>
                                        </p:tav>
                                      </p:tavLst>
                                    </p:anim>
                                  </p:childTnLst>
                                </p:cTn>
                              </p:par>
                              <p:par>
                                <p:cTn id="72" presetID="10" presetClass="exit" presetSubtype="0" fill="hold" grpId="1" nodeType="withEffect">
                                  <p:stCondLst>
                                    <p:cond delay="0"/>
                                  </p:stCondLst>
                                  <p:childTnLst>
                                    <p:animEffect transition="out" filter="fade">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9" grpId="0"/>
      <p:bldP spid="10" grpId="0"/>
      <p:bldP spid="11" grpId="0"/>
      <p:bldP spid="17" grpId="0"/>
      <p:bldP spid="17" grpId="1"/>
      <p:bldP spid="18" grpId="0"/>
      <p:bldP spid="18" grpId="1"/>
      <p:bldP spid="19" grpId="0"/>
      <p:bldP spid="19" grpId="1"/>
      <p:bldP spid="19" grpId="2"/>
      <p:bldP spid="20" grpId="0"/>
      <p:bldP spid="20" grpId="1"/>
      <p:bldP spid="21" grpId="0"/>
      <p:bldP spid="22" grpId="0"/>
      <p:bldP spid="2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2" name="TextBox 1"/>
          <p:cNvSpPr txBox="1"/>
          <p:nvPr/>
        </p:nvSpPr>
        <p:spPr>
          <a:xfrm>
            <a:off x="585354" y="1371600"/>
            <a:ext cx="8406246" cy="3323987"/>
          </a:xfrm>
          <a:prstGeom prst="rect">
            <a:avLst/>
          </a:prstGeom>
          <a:noFill/>
        </p:spPr>
        <p:txBody>
          <a:bodyPr wrap="square" rtlCol="0">
            <a:spAutoFit/>
          </a:bodyPr>
          <a:lstStyle/>
          <a:p>
            <a:r>
              <a:rPr lang="en-US" sz="3600" b="1" u="sng" dirty="0" smtClean="0"/>
              <a:t>SEL Relay Schemes </a:t>
            </a:r>
          </a:p>
          <a:p>
            <a:endParaRPr lang="en-US" b="1" dirty="0"/>
          </a:p>
          <a:p>
            <a:r>
              <a:rPr lang="en-US" sz="2400" b="1" dirty="0" smtClean="0">
                <a:solidFill>
                  <a:srgbClr val="FF0000"/>
                </a:solidFill>
              </a:rPr>
              <a:t>Transmission: </a:t>
            </a:r>
            <a:r>
              <a:rPr lang="en-US" sz="2400" b="1" dirty="0" smtClean="0"/>
              <a:t>	High Side Back-up Over Current Relays (451, 551)</a:t>
            </a:r>
          </a:p>
          <a:p>
            <a:r>
              <a:rPr lang="en-US" sz="2400" b="1" dirty="0" smtClean="0"/>
              <a:t>		Low Side Back-up Over Current Relay (451, 551)</a:t>
            </a:r>
          </a:p>
          <a:p>
            <a:r>
              <a:rPr lang="en-US" sz="2400" b="1" dirty="0" smtClean="0"/>
              <a:t>		</a:t>
            </a:r>
            <a:r>
              <a:rPr lang="en-US" sz="2400" b="1" dirty="0"/>
              <a:t>Differential Relays  (587)</a:t>
            </a:r>
          </a:p>
          <a:p>
            <a:endParaRPr lang="en-US" sz="2400" b="1" dirty="0"/>
          </a:p>
          <a:p>
            <a:r>
              <a:rPr lang="en-US" sz="2400" b="1" dirty="0" smtClean="0">
                <a:solidFill>
                  <a:srgbClr val="FF0000"/>
                </a:solidFill>
              </a:rPr>
              <a:t>Distribution:</a:t>
            </a:r>
            <a:r>
              <a:rPr lang="en-US" sz="2400" b="1" dirty="0" smtClean="0"/>
              <a:t>	Over Current Relays (351S)</a:t>
            </a:r>
          </a:p>
          <a:p>
            <a:endParaRPr lang="en-US" dirty="0"/>
          </a:p>
          <a:p>
            <a:endParaRPr lang="en-US" dirty="0"/>
          </a:p>
        </p:txBody>
      </p:sp>
    </p:spTree>
    <p:extLst>
      <p:ext uri="{BB962C8B-B14F-4D97-AF65-F5344CB8AC3E}">
        <p14:creationId xmlns:p14="http://schemas.microsoft.com/office/powerpoint/2010/main" val="17745821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1115291" cy="960676"/>
          </a:xfrm>
          <a:prstGeom prst="rect">
            <a:avLst/>
          </a:prstGeom>
        </p:spPr>
      </p:pic>
      <p:sp>
        <p:nvSpPr>
          <p:cNvPr id="5" name="TextBox 4"/>
          <p:cNvSpPr txBox="1"/>
          <p:nvPr/>
        </p:nvSpPr>
        <p:spPr>
          <a:xfrm>
            <a:off x="1143000" y="126395"/>
            <a:ext cx="66445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dirty="0" smtClean="0">
                <a:effectLst>
                  <a:outerShdw blurRad="38100" dist="38100" dir="2700000" algn="tl">
                    <a:srgbClr val="000000">
                      <a:alpha val="43137"/>
                    </a:srgbClr>
                  </a:outerShdw>
                </a:effectLst>
                <a:latin typeface="Impact" pitchFamily="34" charset="0"/>
              </a:rPr>
              <a:t>I.T.S. Test Review</a:t>
            </a:r>
            <a:endParaRPr lang="en-US" sz="4000" dirty="0">
              <a:effectLst>
                <a:outerShdw blurRad="38100" dist="38100" dir="2700000" algn="tl">
                  <a:srgbClr val="000000">
                    <a:alpha val="43137"/>
                  </a:srgbClr>
                </a:outerShdw>
              </a:effectLst>
              <a:latin typeface="Impact" pitchFamily="34" charset="0"/>
            </a:endParaRPr>
          </a:p>
        </p:txBody>
      </p:sp>
      <p:sp>
        <p:nvSpPr>
          <p:cNvPr id="3" name="TextBox 2"/>
          <p:cNvSpPr txBox="1"/>
          <p:nvPr/>
        </p:nvSpPr>
        <p:spPr>
          <a:xfrm>
            <a:off x="457200" y="1066800"/>
            <a:ext cx="7924800" cy="584775"/>
          </a:xfrm>
          <a:prstGeom prst="rect">
            <a:avLst/>
          </a:prstGeom>
          <a:noFill/>
        </p:spPr>
        <p:txBody>
          <a:bodyPr wrap="square" rtlCol="0">
            <a:spAutoFit/>
          </a:bodyPr>
          <a:lstStyle/>
          <a:p>
            <a:r>
              <a:rPr lang="en-US" sz="3200" b="1" dirty="0" smtClean="0"/>
              <a:t>SEL: High Side Back-up Over Current </a:t>
            </a:r>
            <a:endParaRPr lang="en-US" sz="3200" b="1" dirty="0"/>
          </a:p>
        </p:txBody>
      </p:sp>
      <p:sp>
        <p:nvSpPr>
          <p:cNvPr id="6" name="TextBox 5"/>
          <p:cNvSpPr txBox="1"/>
          <p:nvPr/>
        </p:nvSpPr>
        <p:spPr>
          <a:xfrm>
            <a:off x="457200" y="1688068"/>
            <a:ext cx="7010400" cy="646331"/>
          </a:xfrm>
          <a:prstGeom prst="rect">
            <a:avLst/>
          </a:prstGeom>
          <a:noFill/>
        </p:spPr>
        <p:txBody>
          <a:bodyPr wrap="square" rtlCol="0">
            <a:spAutoFit/>
          </a:bodyPr>
          <a:lstStyle/>
          <a:p>
            <a:r>
              <a:rPr lang="en-US" dirty="0" smtClean="0"/>
              <a:t>When using SEL relays there are two possible options for Back-up Over Current: the SEL 451 or the SEL 551.</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801" t="27580" r="8304" b="30397"/>
          <a:stretch/>
        </p:blipFill>
        <p:spPr>
          <a:xfrm>
            <a:off x="-106735" y="2334399"/>
            <a:ext cx="4572000" cy="1463040"/>
          </a:xfrm>
          <a:prstGeom prst="rect">
            <a:avLst/>
          </a:prstGeom>
        </p:spPr>
      </p:pic>
      <p:cxnSp>
        <p:nvCxnSpPr>
          <p:cNvPr id="10" name="Straight Connector 9"/>
          <p:cNvCxnSpPr/>
          <p:nvPr/>
        </p:nvCxnSpPr>
        <p:spPr>
          <a:xfrm flipV="1">
            <a:off x="1905000" y="2011233"/>
            <a:ext cx="3429000" cy="105468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905000" y="3065919"/>
            <a:ext cx="3429000" cy="3334881"/>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7709" y="3881840"/>
            <a:ext cx="3124200" cy="369332"/>
          </a:xfrm>
          <a:prstGeom prst="rect">
            <a:avLst/>
          </a:prstGeom>
          <a:noFill/>
        </p:spPr>
        <p:txBody>
          <a:bodyPr wrap="square" rtlCol="0">
            <a:spAutoFit/>
          </a:bodyPr>
          <a:lstStyle/>
          <a:p>
            <a:r>
              <a:rPr lang="en-US" dirty="0" smtClean="0"/>
              <a:t>Located in the Control House  </a:t>
            </a:r>
            <a:endParaRPr lang="en-US" dirty="0"/>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33161" t="-18563" r="38691" b="16393"/>
          <a:stretch/>
        </p:blipFill>
        <p:spPr>
          <a:xfrm>
            <a:off x="55005" y="3791752"/>
            <a:ext cx="1890867" cy="2993872"/>
          </a:xfrm>
          <a:prstGeom prst="rect">
            <a:avLst/>
          </a:prstGeom>
        </p:spPr>
      </p:pic>
      <p:sp>
        <p:nvSpPr>
          <p:cNvPr id="30" name="TextBox 29"/>
          <p:cNvSpPr txBox="1"/>
          <p:nvPr/>
        </p:nvSpPr>
        <p:spPr>
          <a:xfrm>
            <a:off x="2057400" y="5632439"/>
            <a:ext cx="2743200" cy="923330"/>
          </a:xfrm>
          <a:prstGeom prst="rect">
            <a:avLst/>
          </a:prstGeom>
          <a:noFill/>
        </p:spPr>
        <p:txBody>
          <a:bodyPr wrap="square" rtlCol="0">
            <a:spAutoFit/>
          </a:bodyPr>
          <a:lstStyle/>
          <a:p>
            <a:r>
              <a:rPr lang="en-US" dirty="0" smtClean="0"/>
              <a:t>OR In a cabinet in the substation (If there is no control house)</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092" y="2011233"/>
            <a:ext cx="2941377" cy="4632228"/>
          </a:xfrm>
          <a:prstGeom prst="rect">
            <a:avLst/>
          </a:prstGeom>
        </p:spPr>
      </p:pic>
    </p:spTree>
    <p:extLst>
      <p:ext uri="{BB962C8B-B14F-4D97-AF65-F5344CB8AC3E}">
        <p14:creationId xmlns:p14="http://schemas.microsoft.com/office/powerpoint/2010/main" val="126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8893</TotalTime>
  <Words>5330</Words>
  <Application>Microsoft Office PowerPoint</Application>
  <PresentationFormat>On-screen Show (4:3)</PresentationFormat>
  <Paragraphs>870</Paragraphs>
  <Slides>171</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171</vt:i4>
      </vt:variant>
    </vt:vector>
  </HeadingPairs>
  <TitlesOfParts>
    <vt:vector size="176" baseType="lpstr">
      <vt:lpstr>Arial</vt:lpstr>
      <vt:lpstr>Book Antiqua</vt:lpstr>
      <vt:lpstr>Calibri</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Switching Order Practice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 Ferguson</dc:creator>
  <cp:lastModifiedBy>Jason Padgett</cp:lastModifiedBy>
  <cp:revision>162</cp:revision>
  <cp:lastPrinted>2013-12-16T20:30:56Z</cp:lastPrinted>
  <dcterms:created xsi:type="dcterms:W3CDTF">2013-11-26T14:12:28Z</dcterms:created>
  <dcterms:modified xsi:type="dcterms:W3CDTF">2016-02-04T21:03:37Z</dcterms:modified>
</cp:coreProperties>
</file>